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5B5B5B"/>
        </a:solidFill>
        <a:effectLst/>
        <a:uFillTx/>
        <a:latin typeface="Helvetica Neue Light"/>
        <a:ea typeface="Helvetica Neue Light"/>
        <a:cs typeface="Helvetica Neue Light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>
          <a:latin typeface="Helvetica Neue Light"/>
          <a:ea typeface="Helvetica Neue Light"/>
          <a:cs typeface="Helvetica Neue Light"/>
        </a:font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356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72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20161215 Shanghai C YH Chen, W K Härdle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a crash course in R from BCS slides, see LvB Metis (CC) 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30 min Quantlet introduction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CRIX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Econometrics of CRIX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SDA Text Scraping + Classification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SVM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Distillation of news flows + sector specific sentiments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Dynamic Topic Modelling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applications (WKH+CC)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TEDAS TED Asset Allocation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Tail Event driven Network AR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20161215 Shanghai C YH Chen, W K Härdle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a crash course in R from BCS slides, see LvB Metis (CC) 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30 min Quantlet introduction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CRIX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Econometrics of CRIX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SDA Text Scraping + Classification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SVM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Distillation of news flows + sector specific sentiments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Dynamic Topic Modelling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applications (WKH+CC)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TEDAS TED Asset Allocation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Tail Event driven Network AR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20161215 Shanghai C YH Chen, W K Härdle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a crash course in R from BCS slides, see LvB Metis (CC) 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30 min Quantlet introduction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CRIX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Econometrics of CRIX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SDA Text Scraping + Classification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SVM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Distillation of news flows + sector specific sentiments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Dynamic Topic Modelling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applications (WKH+CC)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TEDAS TED Asset Allocation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Tail Event driven Network AR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20161215 Shanghai C YH Chen, W K Härdle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a crash course in R from BCS slides, see LvB Metis (CC) 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30 min Quantlet introduction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CRIX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Econometrics of CRIX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SDA Text Scraping + Classification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SVM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Distillation of news flows + sector specific sentiments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Dynamic Topic Modelling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applications (WKH+CC)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TEDAS TED Asset Allocation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Tail Event driven Network AR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20161215 Shanghai C YH Chen, W K Härdle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a crash course in R from BCS slides, see LvB Metis (CC) 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30 min Quantlet introduction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CRIX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Econometrics of CRIX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SDA Text Scraping + Classification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SVM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Distillation of news flows + sector specific sentiments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Dynamic Topic Modelling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applications (WKH+CC)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TEDAS TED Asset Allocation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Tail Event driven Network AR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20161215 Shanghai C YH Chen, W K Härdle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a crash course in R from BCS slides, see LvB Metis (CC) 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30 min Quantlet introduction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CRIX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Econometrics of CRIX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SDA Text Scraping + Classification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SVM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Distillation of news flows + sector specific sentiments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Dynamic Topic Modelling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applications (WKH+CC)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TEDAS TED Asset Allocation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Tail Event driven Network AR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20161215 Shanghai C YH Chen, W K Härdle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a crash course in R from BCS slides, see LvB Metis (CC) 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30 min Quantlet introduction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CRIX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Econometrics of CRIX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SDA Text Scraping + Classification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SVM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60 min Distillation of news flows + sector specific sentiments (CC)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Dynamic Topic Modelling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SDA applications (WKH+CC)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TEDAS TED Asset Allocation (WKH)</a:t>
            </a:r>
          </a:p>
          <a:p>
            <a:pPr marL="424069" indent="-424069">
              <a:buSzPct val="100000"/>
              <a:buAutoNum type="arabicPeriod"/>
              <a:defRPr sz="1500"/>
            </a:pPr>
            <a:r>
              <a:t>45 min Tail Event driven Network AR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peaker 1"/>
          <p:cNvSpPr txBox="1">
            <a:spLocks noGrp="1"/>
          </p:cNvSpPr>
          <p:nvPr>
            <p:ph type="body" sz="quarter" idx="21"/>
          </p:nvPr>
        </p:nvSpPr>
        <p:spPr>
          <a:xfrm>
            <a:off x="773350" y="5149690"/>
            <a:ext cx="11458100" cy="717526"/>
          </a:xfrm>
          <a:prstGeom prst="rect">
            <a:avLst/>
          </a:prstGeom>
        </p:spPr>
        <p:txBody>
          <a:bodyPr/>
          <a:lstStyle/>
          <a:p>
            <a:r>
              <a:t>Speaker 1</a:t>
            </a:r>
          </a:p>
        </p:txBody>
      </p:sp>
      <p:sp>
        <p:nvSpPr>
          <p:cNvPr id="20" name="Presentation Title"/>
          <p:cNvSpPr txBox="1">
            <a:spLocks noGrp="1"/>
          </p:cNvSpPr>
          <p:nvPr>
            <p:ph type="body" sz="quarter" idx="22"/>
          </p:nvPr>
        </p:nvSpPr>
        <p:spPr>
          <a:xfrm>
            <a:off x="773350" y="3871086"/>
            <a:ext cx="11458100" cy="1760787"/>
          </a:xfrm>
          <a:prstGeom prst="rect">
            <a:avLst/>
          </a:prstGeom>
        </p:spPr>
        <p:txBody>
          <a:bodyPr/>
          <a:lstStyle>
            <a:lvl1pPr>
              <a:defRPr sz="5500">
                <a:solidFill>
                  <a:srgbClr val="D30F11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utline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线条"/>
          <p:cNvSpPr/>
          <p:nvPr/>
        </p:nvSpPr>
        <p:spPr>
          <a:xfrm>
            <a:off x="768509" y="9159279"/>
            <a:ext cx="106741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5500">
                <a:solidFill>
                  <a:srgbClr val="D30F11"/>
                </a:solidFill>
              </a:defRPr>
            </a:pPr>
            <a:endParaRPr/>
          </a:p>
        </p:txBody>
      </p:sp>
      <p:sp>
        <p:nvSpPr>
          <p:cNvPr id="29" name="Outline"/>
          <p:cNvSpPr txBox="1"/>
          <p:nvPr/>
        </p:nvSpPr>
        <p:spPr>
          <a:xfrm>
            <a:off x="762000" y="762000"/>
            <a:ext cx="114677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Outline</a:t>
            </a:r>
          </a:p>
        </p:txBody>
      </p:sp>
      <p:sp>
        <p:nvSpPr>
          <p:cNvPr id="30" name="文本"/>
          <p:cNvSpPr txBox="1">
            <a:spLocks noGrp="1"/>
          </p:cNvSpPr>
          <p:nvPr>
            <p:ph type="body" sz="quarter" idx="21"/>
          </p:nvPr>
        </p:nvSpPr>
        <p:spPr>
          <a:xfrm>
            <a:off x="761999" y="1581811"/>
            <a:ext cx="11467783" cy="6350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4500" indent="-444500">
              <a:lnSpc>
                <a:spcPct val="150000"/>
              </a:lnSpc>
              <a:buClr>
                <a:srgbClr val="5A5F5E"/>
              </a:buClr>
              <a:buSzPct val="100000"/>
              <a:buAutoNum type="arabicPeriod"/>
              <a:defRPr>
                <a:solidFill>
                  <a:srgbClr val="5A5F5E"/>
                </a:solidFill>
              </a:defRPr>
            </a:pPr>
            <a:endParaRPr/>
          </a:p>
        </p:txBody>
      </p:sp>
      <p:sp>
        <p:nvSpPr>
          <p:cNvPr id="31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r>
              <a:t>Financial Risks across Stock and Bond Markets </a:t>
            </a:r>
          </a:p>
        </p:txBody>
      </p:sp>
      <p:pic>
        <p:nvPicPr>
          <p:cNvPr id="32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" name="线条"/>
          <p:cNvSpPr/>
          <p:nvPr/>
        </p:nvSpPr>
        <p:spPr>
          <a:xfrm>
            <a:off x="768509" y="9159279"/>
            <a:ext cx="1068642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2" name="Slide Title"/>
          <p:cNvSpPr txBox="1">
            <a:spLocks noGrp="1"/>
          </p:cNvSpPr>
          <p:nvPr>
            <p:ph type="body" sz="quarter" idx="21"/>
          </p:nvPr>
        </p:nvSpPr>
        <p:spPr>
          <a:xfrm>
            <a:off x="762000" y="762000"/>
            <a:ext cx="11467783" cy="609855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741879" y="213147"/>
            <a:ext cx="494413" cy="399033"/>
          </a:xfrm>
          <a:prstGeom prst="rect">
            <a:avLst/>
          </a:prstGeom>
        </p:spPr>
        <p:txBody>
          <a:bodyPr wrap="square"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Financial Risks across Stock and Bond Markets"/>
          <p:cNvSpPr txBox="1"/>
          <p:nvPr/>
        </p:nvSpPr>
        <p:spPr>
          <a:xfrm>
            <a:off x="767841" y="9225726"/>
            <a:ext cx="6703061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>
              <a:defRPr sz="2500"/>
            </a:lvl1pPr>
          </a:lstStyle>
          <a:p>
            <a:r>
              <a:t>Financial Risks across Stock and Bond Markets </a:t>
            </a:r>
          </a:p>
        </p:txBody>
      </p:sp>
      <p:pic>
        <p:nvPicPr>
          <p:cNvPr id="45" name="pasted-image.jpeg" descr="pasted-image.jpeg"/>
          <p:cNvPicPr>
            <a:picLocks noChangeAspect="1"/>
          </p:cNvPicPr>
          <p:nvPr/>
        </p:nvPicPr>
        <p:blipFill>
          <a:blip r:embed="rId2"/>
          <a:srcRect l="699" t="3807" r="2096" b="4590"/>
          <a:stretch>
            <a:fillRect/>
          </a:stretch>
        </p:blipFill>
        <p:spPr>
          <a:xfrm>
            <a:off x="11716231" y="8944951"/>
            <a:ext cx="1053709" cy="428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8"/>
                  <a:pt x="5670" y="1561"/>
                </a:cubicBezTo>
                <a:cubicBezTo>
                  <a:pt x="5661" y="1584"/>
                  <a:pt x="5649" y="1599"/>
                  <a:pt x="5638" y="1621"/>
                </a:cubicBezTo>
                <a:cubicBezTo>
                  <a:pt x="5620" y="1655"/>
                  <a:pt x="5596" y="1707"/>
                  <a:pt x="5573" y="1761"/>
                </a:cubicBezTo>
                <a:cubicBezTo>
                  <a:pt x="5572" y="1868"/>
                  <a:pt x="5566" y="1923"/>
                  <a:pt x="5548" y="1941"/>
                </a:cubicBezTo>
                <a:cubicBezTo>
                  <a:pt x="5537" y="1961"/>
                  <a:pt x="5522" y="1960"/>
                  <a:pt x="5491" y="1961"/>
                </a:cubicBezTo>
                <a:cubicBezTo>
                  <a:pt x="5473" y="2002"/>
                  <a:pt x="5451" y="2059"/>
                  <a:pt x="5434" y="2101"/>
                </a:cubicBezTo>
                <a:cubicBezTo>
                  <a:pt x="5407" y="2388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4"/>
                  <a:pt x="5727" y="10918"/>
                </a:cubicBezTo>
                <a:cubicBezTo>
                  <a:pt x="5727" y="11056"/>
                  <a:pt x="5725" y="11078"/>
                  <a:pt x="5654" y="11078"/>
                </a:cubicBezTo>
                <a:cubicBezTo>
                  <a:pt x="5616" y="11078"/>
                  <a:pt x="5591" y="11090"/>
                  <a:pt x="5581" y="11118"/>
                </a:cubicBezTo>
                <a:cubicBezTo>
                  <a:pt x="5571" y="11146"/>
                  <a:pt x="5573" y="11191"/>
                  <a:pt x="5573" y="11298"/>
                </a:cubicBezTo>
                <a:cubicBezTo>
                  <a:pt x="5573" y="11460"/>
                  <a:pt x="5575" y="11507"/>
                  <a:pt x="5540" y="11518"/>
                </a:cubicBezTo>
                <a:cubicBezTo>
                  <a:pt x="5528" y="11521"/>
                  <a:pt x="5512" y="11518"/>
                  <a:pt x="5491" y="11518"/>
                </a:cubicBezTo>
                <a:lnTo>
                  <a:pt x="5402" y="11518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2"/>
                  <a:pt x="5727" y="20095"/>
                </a:cubicBezTo>
                <a:cubicBezTo>
                  <a:pt x="5740" y="20128"/>
                  <a:pt x="5755" y="20177"/>
                  <a:pt x="5768" y="20195"/>
                </a:cubicBezTo>
                <a:cubicBezTo>
                  <a:pt x="5780" y="20211"/>
                  <a:pt x="5790" y="20224"/>
                  <a:pt x="5800" y="20255"/>
                </a:cubicBezTo>
                <a:cubicBezTo>
                  <a:pt x="5806" y="20253"/>
                  <a:pt x="5810" y="20256"/>
                  <a:pt x="5817" y="20255"/>
                </a:cubicBezTo>
                <a:cubicBezTo>
                  <a:pt x="5904" y="20234"/>
                  <a:pt x="5906" y="20245"/>
                  <a:pt x="5906" y="20415"/>
                </a:cubicBezTo>
                <a:cubicBezTo>
                  <a:pt x="5906" y="20451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50"/>
                  <a:pt x="9746" y="20435"/>
                </a:cubicBezTo>
                <a:cubicBezTo>
                  <a:pt x="9746" y="20424"/>
                  <a:pt x="9765" y="20374"/>
                  <a:pt x="9787" y="20315"/>
                </a:cubicBezTo>
                <a:cubicBezTo>
                  <a:pt x="9781" y="20283"/>
                  <a:pt x="9778" y="20273"/>
                  <a:pt x="9770" y="20255"/>
                </a:cubicBezTo>
                <a:cubicBezTo>
                  <a:pt x="9768" y="20249"/>
                  <a:pt x="9764" y="20237"/>
                  <a:pt x="9762" y="20235"/>
                </a:cubicBezTo>
                <a:cubicBezTo>
                  <a:pt x="9755" y="20223"/>
                  <a:pt x="9746" y="20215"/>
                  <a:pt x="9738" y="20215"/>
                </a:cubicBezTo>
                <a:cubicBezTo>
                  <a:pt x="9731" y="20215"/>
                  <a:pt x="9726" y="20218"/>
                  <a:pt x="9722" y="20215"/>
                </a:cubicBezTo>
                <a:cubicBezTo>
                  <a:pt x="9717" y="20211"/>
                  <a:pt x="9716" y="20201"/>
                  <a:pt x="9713" y="20195"/>
                </a:cubicBezTo>
                <a:cubicBezTo>
                  <a:pt x="9712" y="20190"/>
                  <a:pt x="9706" y="20181"/>
                  <a:pt x="9705" y="20175"/>
                </a:cubicBezTo>
                <a:cubicBezTo>
                  <a:pt x="9705" y="20165"/>
                  <a:pt x="9703" y="20147"/>
                  <a:pt x="9705" y="20135"/>
                </a:cubicBezTo>
                <a:cubicBezTo>
                  <a:pt x="9710" y="20102"/>
                  <a:pt x="9725" y="20076"/>
                  <a:pt x="9738" y="20075"/>
                </a:cubicBezTo>
                <a:cubicBezTo>
                  <a:pt x="9742" y="20074"/>
                  <a:pt x="9750" y="20091"/>
                  <a:pt x="9754" y="20095"/>
                </a:cubicBezTo>
                <a:cubicBezTo>
                  <a:pt x="9772" y="20112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8"/>
                </a:lnTo>
                <a:cubicBezTo>
                  <a:pt x="10037" y="11555"/>
                  <a:pt x="10002" y="11466"/>
                  <a:pt x="9982" y="11398"/>
                </a:cubicBezTo>
                <a:cubicBezTo>
                  <a:pt x="9972" y="11364"/>
                  <a:pt x="9962" y="11342"/>
                  <a:pt x="9957" y="11318"/>
                </a:cubicBezTo>
                <a:cubicBezTo>
                  <a:pt x="9953" y="11293"/>
                  <a:pt x="9955" y="11271"/>
                  <a:pt x="9957" y="11258"/>
                </a:cubicBezTo>
                <a:cubicBezTo>
                  <a:pt x="9961" y="11232"/>
                  <a:pt x="9960" y="11207"/>
                  <a:pt x="9957" y="11198"/>
                </a:cubicBezTo>
                <a:cubicBezTo>
                  <a:pt x="9953" y="11186"/>
                  <a:pt x="9946" y="11186"/>
                  <a:pt x="9933" y="11198"/>
                </a:cubicBezTo>
                <a:cubicBezTo>
                  <a:pt x="9917" y="11213"/>
                  <a:pt x="9896" y="11194"/>
                  <a:pt x="9876" y="11158"/>
                </a:cubicBezTo>
                <a:cubicBezTo>
                  <a:pt x="9856" y="11121"/>
                  <a:pt x="9844" y="11082"/>
                  <a:pt x="9844" y="11038"/>
                </a:cubicBezTo>
                <a:cubicBezTo>
                  <a:pt x="9844" y="11020"/>
                  <a:pt x="9837" y="11010"/>
                  <a:pt x="9827" y="11018"/>
                </a:cubicBezTo>
                <a:cubicBezTo>
                  <a:pt x="9824" y="11021"/>
                  <a:pt x="9814" y="10986"/>
                  <a:pt x="9811" y="10958"/>
                </a:cubicBezTo>
                <a:cubicBezTo>
                  <a:pt x="9807" y="10910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8"/>
                  <a:pt x="10185" y="2241"/>
                </a:cubicBezTo>
                <a:cubicBezTo>
                  <a:pt x="10178" y="2252"/>
                  <a:pt x="10170" y="2267"/>
                  <a:pt x="10161" y="2261"/>
                </a:cubicBezTo>
                <a:cubicBezTo>
                  <a:pt x="10151" y="2254"/>
                  <a:pt x="10137" y="2239"/>
                  <a:pt x="10128" y="2221"/>
                </a:cubicBezTo>
                <a:cubicBezTo>
                  <a:pt x="10125" y="2213"/>
                  <a:pt x="10123" y="2209"/>
                  <a:pt x="10120" y="2201"/>
                </a:cubicBezTo>
                <a:cubicBezTo>
                  <a:pt x="10113" y="2179"/>
                  <a:pt x="10112" y="2143"/>
                  <a:pt x="10112" y="2121"/>
                </a:cubicBezTo>
                <a:cubicBezTo>
                  <a:pt x="10112" y="2110"/>
                  <a:pt x="10110" y="2110"/>
                  <a:pt x="10112" y="2101"/>
                </a:cubicBezTo>
                <a:cubicBezTo>
                  <a:pt x="10120" y="2069"/>
                  <a:pt x="10117" y="2061"/>
                  <a:pt x="10104" y="2081"/>
                </a:cubicBezTo>
                <a:cubicBezTo>
                  <a:pt x="10100" y="2086"/>
                  <a:pt x="10092" y="2080"/>
                  <a:pt x="10088" y="2081"/>
                </a:cubicBezTo>
                <a:cubicBezTo>
                  <a:pt x="10079" y="2081"/>
                  <a:pt x="10072" y="2077"/>
                  <a:pt x="10063" y="2061"/>
                </a:cubicBezTo>
                <a:cubicBezTo>
                  <a:pt x="10060" y="2055"/>
                  <a:pt x="10058" y="2048"/>
                  <a:pt x="10055" y="2041"/>
                </a:cubicBezTo>
                <a:cubicBezTo>
                  <a:pt x="10045" y="2014"/>
                  <a:pt x="10037" y="1969"/>
                  <a:pt x="10039" y="1941"/>
                </a:cubicBezTo>
                <a:cubicBezTo>
                  <a:pt x="10040" y="1930"/>
                  <a:pt x="10044" y="1929"/>
                  <a:pt x="10047" y="1921"/>
                </a:cubicBezTo>
                <a:cubicBezTo>
                  <a:pt x="10056" y="1896"/>
                  <a:pt x="10051" y="1884"/>
                  <a:pt x="10039" y="1901"/>
                </a:cubicBezTo>
                <a:cubicBezTo>
                  <a:pt x="10033" y="1910"/>
                  <a:pt x="10016" y="1889"/>
                  <a:pt x="9990" y="1841"/>
                </a:cubicBezTo>
                <a:cubicBezTo>
                  <a:pt x="9964" y="1793"/>
                  <a:pt x="9926" y="1723"/>
                  <a:pt x="9892" y="1641"/>
                </a:cubicBezTo>
                <a:cubicBezTo>
                  <a:pt x="9825" y="1478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0" y="128"/>
                  <a:pt x="17539" y="141"/>
                </a:cubicBezTo>
                <a:cubicBezTo>
                  <a:pt x="17543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6"/>
                  <a:pt x="17027" y="1561"/>
                </a:cubicBezTo>
                <a:cubicBezTo>
                  <a:pt x="17025" y="1606"/>
                  <a:pt x="17023" y="1650"/>
                  <a:pt x="17019" y="1661"/>
                </a:cubicBezTo>
                <a:cubicBezTo>
                  <a:pt x="17015" y="1671"/>
                  <a:pt x="17014" y="1665"/>
                  <a:pt x="17011" y="1661"/>
                </a:cubicBezTo>
                <a:cubicBezTo>
                  <a:pt x="17008" y="1657"/>
                  <a:pt x="17003" y="1639"/>
                  <a:pt x="17003" y="1621"/>
                </a:cubicBezTo>
                <a:cubicBezTo>
                  <a:pt x="17003" y="1614"/>
                  <a:pt x="17005" y="1607"/>
                  <a:pt x="17003" y="1601"/>
                </a:cubicBezTo>
                <a:cubicBezTo>
                  <a:pt x="16995" y="1585"/>
                  <a:pt x="16981" y="1588"/>
                  <a:pt x="16962" y="1581"/>
                </a:cubicBezTo>
                <a:cubicBezTo>
                  <a:pt x="16923" y="1675"/>
                  <a:pt x="16913" y="1682"/>
                  <a:pt x="16856" y="1821"/>
                </a:cubicBezTo>
                <a:cubicBezTo>
                  <a:pt x="16860" y="1868"/>
                  <a:pt x="16865" y="1909"/>
                  <a:pt x="16872" y="1921"/>
                </a:cubicBezTo>
                <a:cubicBezTo>
                  <a:pt x="16885" y="1940"/>
                  <a:pt x="16888" y="1971"/>
                  <a:pt x="16881" y="2001"/>
                </a:cubicBezTo>
                <a:cubicBezTo>
                  <a:pt x="16878" y="2009"/>
                  <a:pt x="16875" y="2016"/>
                  <a:pt x="16872" y="2021"/>
                </a:cubicBezTo>
                <a:cubicBezTo>
                  <a:pt x="16870" y="2025"/>
                  <a:pt x="16868" y="2041"/>
                  <a:pt x="16864" y="2041"/>
                </a:cubicBezTo>
                <a:cubicBezTo>
                  <a:pt x="16858" y="2041"/>
                  <a:pt x="16848" y="2017"/>
                  <a:pt x="16840" y="2001"/>
                </a:cubicBezTo>
                <a:cubicBezTo>
                  <a:pt x="16835" y="1990"/>
                  <a:pt x="16826" y="1989"/>
                  <a:pt x="16815" y="1981"/>
                </a:cubicBezTo>
                <a:cubicBezTo>
                  <a:pt x="16809" y="1976"/>
                  <a:pt x="16799" y="1964"/>
                  <a:pt x="16791" y="1961"/>
                </a:cubicBezTo>
                <a:lnTo>
                  <a:pt x="16702" y="2201"/>
                </a:lnTo>
                <a:lnTo>
                  <a:pt x="16702" y="5919"/>
                </a:lnTo>
                <a:cubicBezTo>
                  <a:pt x="16702" y="6790"/>
                  <a:pt x="16709" y="7464"/>
                  <a:pt x="16710" y="7999"/>
                </a:cubicBezTo>
                <a:cubicBezTo>
                  <a:pt x="16711" y="9068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7"/>
                  <a:pt x="17035" y="10798"/>
                </a:cubicBezTo>
                <a:cubicBezTo>
                  <a:pt x="17041" y="10809"/>
                  <a:pt x="17049" y="10810"/>
                  <a:pt x="17068" y="10798"/>
                </a:cubicBezTo>
                <a:cubicBezTo>
                  <a:pt x="17077" y="10792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8"/>
                </a:cubicBezTo>
                <a:cubicBezTo>
                  <a:pt x="17112" y="10804"/>
                  <a:pt x="17115" y="10803"/>
                  <a:pt x="17116" y="10818"/>
                </a:cubicBezTo>
                <a:cubicBezTo>
                  <a:pt x="17118" y="10832"/>
                  <a:pt x="17117" y="10855"/>
                  <a:pt x="17116" y="10878"/>
                </a:cubicBezTo>
                <a:cubicBezTo>
                  <a:pt x="17116" y="10926"/>
                  <a:pt x="17112" y="10953"/>
                  <a:pt x="17108" y="10958"/>
                </a:cubicBezTo>
                <a:cubicBezTo>
                  <a:pt x="17105" y="10963"/>
                  <a:pt x="17100" y="10949"/>
                  <a:pt x="17092" y="10918"/>
                </a:cubicBezTo>
                <a:cubicBezTo>
                  <a:pt x="17070" y="10834"/>
                  <a:pt x="17035" y="10887"/>
                  <a:pt x="17035" y="10998"/>
                </a:cubicBezTo>
                <a:cubicBezTo>
                  <a:pt x="17035" y="11007"/>
                  <a:pt x="17040" y="11009"/>
                  <a:pt x="17035" y="11018"/>
                </a:cubicBezTo>
                <a:cubicBezTo>
                  <a:pt x="17030" y="11026"/>
                  <a:pt x="17019" y="11030"/>
                  <a:pt x="17011" y="11038"/>
                </a:cubicBezTo>
                <a:cubicBezTo>
                  <a:pt x="16994" y="11052"/>
                  <a:pt x="16972" y="11073"/>
                  <a:pt x="16946" y="11078"/>
                </a:cubicBezTo>
                <a:cubicBezTo>
                  <a:pt x="16910" y="11084"/>
                  <a:pt x="16880" y="11095"/>
                  <a:pt x="16864" y="11118"/>
                </a:cubicBezTo>
                <a:cubicBezTo>
                  <a:pt x="16859" y="11125"/>
                  <a:pt x="16859" y="11129"/>
                  <a:pt x="16856" y="11138"/>
                </a:cubicBezTo>
                <a:cubicBezTo>
                  <a:pt x="16850" y="11156"/>
                  <a:pt x="16844" y="11173"/>
                  <a:pt x="16848" y="11198"/>
                </a:cubicBezTo>
                <a:cubicBezTo>
                  <a:pt x="16852" y="11223"/>
                  <a:pt x="16860" y="11266"/>
                  <a:pt x="16872" y="11298"/>
                </a:cubicBezTo>
                <a:cubicBezTo>
                  <a:pt x="16893" y="11349"/>
                  <a:pt x="16895" y="11358"/>
                  <a:pt x="16872" y="11358"/>
                </a:cubicBezTo>
                <a:cubicBezTo>
                  <a:pt x="16855" y="11358"/>
                  <a:pt x="16848" y="11386"/>
                  <a:pt x="16856" y="11438"/>
                </a:cubicBezTo>
                <a:cubicBezTo>
                  <a:pt x="16859" y="11454"/>
                  <a:pt x="16865" y="11467"/>
                  <a:pt x="16864" y="11478"/>
                </a:cubicBezTo>
                <a:cubicBezTo>
                  <a:pt x="16864" y="11489"/>
                  <a:pt x="16860" y="11492"/>
                  <a:pt x="16856" y="11498"/>
                </a:cubicBezTo>
                <a:cubicBezTo>
                  <a:pt x="16849" y="11509"/>
                  <a:pt x="16831" y="11521"/>
                  <a:pt x="16807" y="11518"/>
                </a:cubicBezTo>
                <a:cubicBezTo>
                  <a:pt x="16774" y="11512"/>
                  <a:pt x="16738" y="11514"/>
                  <a:pt x="16726" y="11518"/>
                </a:cubicBezTo>
                <a:cubicBezTo>
                  <a:pt x="16724" y="11518"/>
                  <a:pt x="16719" y="11533"/>
                  <a:pt x="16718" y="11578"/>
                </a:cubicBezTo>
                <a:cubicBezTo>
                  <a:pt x="16713" y="11712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9"/>
                  <a:pt x="17035" y="20255"/>
                </a:cubicBezTo>
                <a:cubicBezTo>
                  <a:pt x="17068" y="20247"/>
                  <a:pt x="17092" y="20233"/>
                  <a:pt x="17092" y="20215"/>
                </a:cubicBezTo>
                <a:cubicBezTo>
                  <a:pt x="17092" y="20185"/>
                  <a:pt x="17117" y="20198"/>
                  <a:pt x="17141" y="20235"/>
                </a:cubicBezTo>
                <a:cubicBezTo>
                  <a:pt x="17165" y="20271"/>
                  <a:pt x="17172" y="20323"/>
                  <a:pt x="17165" y="20355"/>
                </a:cubicBezTo>
                <a:cubicBezTo>
                  <a:pt x="17168" y="20351"/>
                  <a:pt x="17176" y="20348"/>
                  <a:pt x="17182" y="20335"/>
                </a:cubicBezTo>
                <a:cubicBezTo>
                  <a:pt x="17205" y="20281"/>
                  <a:pt x="17251" y="20295"/>
                  <a:pt x="17263" y="20335"/>
                </a:cubicBezTo>
                <a:cubicBezTo>
                  <a:pt x="17265" y="20341"/>
                  <a:pt x="17263" y="20346"/>
                  <a:pt x="17263" y="20355"/>
                </a:cubicBezTo>
                <a:cubicBezTo>
                  <a:pt x="17263" y="20363"/>
                  <a:pt x="17265" y="20385"/>
                  <a:pt x="17263" y="20395"/>
                </a:cubicBezTo>
                <a:cubicBezTo>
                  <a:pt x="17259" y="20408"/>
                  <a:pt x="17254" y="20412"/>
                  <a:pt x="17247" y="20415"/>
                </a:cubicBezTo>
                <a:cubicBezTo>
                  <a:pt x="17240" y="20417"/>
                  <a:pt x="17229" y="20404"/>
                  <a:pt x="17222" y="20395"/>
                </a:cubicBezTo>
                <a:cubicBezTo>
                  <a:pt x="17208" y="20375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4"/>
                  <a:pt x="21013" y="20395"/>
                </a:cubicBezTo>
                <a:cubicBezTo>
                  <a:pt x="21013" y="20388"/>
                  <a:pt x="21008" y="20375"/>
                  <a:pt x="21005" y="20375"/>
                </a:cubicBezTo>
                <a:cubicBezTo>
                  <a:pt x="20989" y="20375"/>
                  <a:pt x="20981" y="20375"/>
                  <a:pt x="20981" y="20355"/>
                </a:cubicBezTo>
                <a:cubicBezTo>
                  <a:pt x="20980" y="20348"/>
                  <a:pt x="20979" y="20322"/>
                  <a:pt x="20981" y="20315"/>
                </a:cubicBezTo>
                <a:cubicBezTo>
                  <a:pt x="20988" y="20284"/>
                  <a:pt x="21010" y="20277"/>
                  <a:pt x="21021" y="20295"/>
                </a:cubicBezTo>
                <a:cubicBezTo>
                  <a:pt x="21027" y="20303"/>
                  <a:pt x="21026" y="20318"/>
                  <a:pt x="21029" y="20315"/>
                </a:cubicBezTo>
                <a:cubicBezTo>
                  <a:pt x="21033" y="20311"/>
                  <a:pt x="21038" y="20288"/>
                  <a:pt x="21038" y="20275"/>
                </a:cubicBezTo>
                <a:cubicBezTo>
                  <a:pt x="21038" y="20265"/>
                  <a:pt x="21040" y="20260"/>
                  <a:pt x="21046" y="20255"/>
                </a:cubicBezTo>
                <a:cubicBezTo>
                  <a:pt x="21052" y="20249"/>
                  <a:pt x="21060" y="20256"/>
                  <a:pt x="21070" y="20255"/>
                </a:cubicBezTo>
                <a:cubicBezTo>
                  <a:pt x="21090" y="20251"/>
                  <a:pt x="21124" y="20259"/>
                  <a:pt x="21152" y="20275"/>
                </a:cubicBezTo>
                <a:cubicBezTo>
                  <a:pt x="21156" y="20277"/>
                  <a:pt x="21144" y="20322"/>
                  <a:pt x="21127" y="20375"/>
                </a:cubicBezTo>
                <a:cubicBezTo>
                  <a:pt x="21113" y="20419"/>
                  <a:pt x="21109" y="20433"/>
                  <a:pt x="21111" y="20435"/>
                </a:cubicBezTo>
                <a:cubicBezTo>
                  <a:pt x="21113" y="20434"/>
                  <a:pt x="21122" y="20419"/>
                  <a:pt x="21143" y="20375"/>
                </a:cubicBezTo>
                <a:cubicBezTo>
                  <a:pt x="21153" y="20355"/>
                  <a:pt x="21164" y="20330"/>
                  <a:pt x="21176" y="20315"/>
                </a:cubicBezTo>
                <a:cubicBezTo>
                  <a:pt x="21184" y="20286"/>
                  <a:pt x="21193" y="20254"/>
                  <a:pt x="21208" y="20235"/>
                </a:cubicBezTo>
                <a:cubicBezTo>
                  <a:pt x="21228" y="20209"/>
                  <a:pt x="21249" y="20187"/>
                  <a:pt x="21249" y="20175"/>
                </a:cubicBezTo>
                <a:cubicBezTo>
                  <a:pt x="21249" y="20169"/>
                  <a:pt x="21252" y="20130"/>
                  <a:pt x="21257" y="20115"/>
                </a:cubicBezTo>
                <a:cubicBezTo>
                  <a:pt x="21257" y="20101"/>
                  <a:pt x="21258" y="20091"/>
                  <a:pt x="21257" y="20075"/>
                </a:cubicBezTo>
                <a:cubicBezTo>
                  <a:pt x="21253" y="19964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09" y="19491"/>
                  <a:pt x="21509" y="19475"/>
                </a:cubicBezTo>
                <a:cubicBezTo>
                  <a:pt x="21509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5" y="11838"/>
                  <a:pt x="21509" y="11817"/>
                </a:cubicBezTo>
                <a:cubicBezTo>
                  <a:pt x="21468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1"/>
                  <a:pt x="21176" y="11298"/>
                </a:cubicBezTo>
                <a:cubicBezTo>
                  <a:pt x="21213" y="11270"/>
                  <a:pt x="21265" y="11191"/>
                  <a:pt x="21290" y="11138"/>
                </a:cubicBezTo>
                <a:cubicBezTo>
                  <a:pt x="21294" y="11129"/>
                  <a:pt x="21295" y="11125"/>
                  <a:pt x="21298" y="11118"/>
                </a:cubicBezTo>
                <a:cubicBezTo>
                  <a:pt x="21294" y="11105"/>
                  <a:pt x="21282" y="11107"/>
                  <a:pt x="21274" y="11098"/>
                </a:cubicBezTo>
                <a:cubicBezTo>
                  <a:pt x="21272" y="11096"/>
                  <a:pt x="21275" y="11079"/>
                  <a:pt x="21274" y="11078"/>
                </a:cubicBezTo>
                <a:cubicBezTo>
                  <a:pt x="21263" y="11068"/>
                  <a:pt x="21251" y="11066"/>
                  <a:pt x="21233" y="11058"/>
                </a:cubicBezTo>
                <a:cubicBezTo>
                  <a:pt x="21211" y="11048"/>
                  <a:pt x="21188" y="11034"/>
                  <a:pt x="21176" y="11018"/>
                </a:cubicBezTo>
                <a:cubicBezTo>
                  <a:pt x="21170" y="11009"/>
                  <a:pt x="21170" y="11006"/>
                  <a:pt x="21168" y="10998"/>
                </a:cubicBezTo>
                <a:cubicBezTo>
                  <a:pt x="21165" y="10990"/>
                  <a:pt x="21158" y="10985"/>
                  <a:pt x="21160" y="10978"/>
                </a:cubicBezTo>
                <a:cubicBezTo>
                  <a:pt x="21167" y="10949"/>
                  <a:pt x="21162" y="10918"/>
                  <a:pt x="21143" y="10918"/>
                </a:cubicBezTo>
                <a:cubicBezTo>
                  <a:pt x="21132" y="10918"/>
                  <a:pt x="21125" y="10907"/>
                  <a:pt x="21119" y="10898"/>
                </a:cubicBezTo>
                <a:cubicBezTo>
                  <a:pt x="21113" y="10889"/>
                  <a:pt x="21111" y="10873"/>
                  <a:pt x="21111" y="10858"/>
                </a:cubicBezTo>
                <a:cubicBezTo>
                  <a:pt x="21111" y="10828"/>
                  <a:pt x="21122" y="10802"/>
                  <a:pt x="21143" y="10758"/>
                </a:cubicBezTo>
                <a:cubicBezTo>
                  <a:pt x="21170" y="10703"/>
                  <a:pt x="21182" y="10703"/>
                  <a:pt x="21208" y="10758"/>
                </a:cubicBezTo>
                <a:cubicBezTo>
                  <a:pt x="21218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3" y="9888"/>
                  <a:pt x="21509" y="9878"/>
                </a:cubicBezTo>
                <a:cubicBezTo>
                  <a:pt x="21526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1"/>
                  <a:pt x="21583" y="2341"/>
                </a:cubicBezTo>
                <a:cubicBezTo>
                  <a:pt x="21560" y="2250"/>
                  <a:pt x="21508" y="2117"/>
                  <a:pt x="21412" y="1881"/>
                </a:cubicBezTo>
                <a:cubicBezTo>
                  <a:pt x="21209" y="1384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6"/>
                  <a:pt x="838" y="1701"/>
                </a:cubicBezTo>
                <a:lnTo>
                  <a:pt x="1058" y="2221"/>
                </a:lnTo>
                <a:lnTo>
                  <a:pt x="2522" y="2221"/>
                </a:lnTo>
                <a:cubicBezTo>
                  <a:pt x="3482" y="2221"/>
                  <a:pt x="3829" y="2228"/>
                  <a:pt x="3946" y="2261"/>
                </a:cubicBezTo>
                <a:cubicBezTo>
                  <a:pt x="3984" y="2272"/>
                  <a:pt x="3992" y="2283"/>
                  <a:pt x="3994" y="2301"/>
                </a:cubicBezTo>
                <a:cubicBezTo>
                  <a:pt x="3999" y="2329"/>
                  <a:pt x="3999" y="2347"/>
                  <a:pt x="3994" y="2361"/>
                </a:cubicBezTo>
                <a:cubicBezTo>
                  <a:pt x="3992" y="2367"/>
                  <a:pt x="3991" y="2377"/>
                  <a:pt x="3986" y="2381"/>
                </a:cubicBezTo>
                <a:cubicBezTo>
                  <a:pt x="3981" y="2384"/>
                  <a:pt x="3977" y="2381"/>
                  <a:pt x="3970" y="2381"/>
                </a:cubicBezTo>
                <a:cubicBezTo>
                  <a:pt x="3965" y="2381"/>
                  <a:pt x="3958" y="2393"/>
                  <a:pt x="3954" y="2401"/>
                </a:cubicBezTo>
                <a:cubicBezTo>
                  <a:pt x="3950" y="2409"/>
                  <a:pt x="3949" y="2411"/>
                  <a:pt x="3946" y="2441"/>
                </a:cubicBezTo>
                <a:cubicBezTo>
                  <a:pt x="3927" y="2619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1"/>
                </a:lnTo>
                <a:lnTo>
                  <a:pt x="911" y="2181"/>
                </a:lnTo>
                <a:cubicBezTo>
                  <a:pt x="875" y="2088"/>
                  <a:pt x="854" y="2011"/>
                  <a:pt x="846" y="1961"/>
                </a:cubicBezTo>
                <a:cubicBezTo>
                  <a:pt x="843" y="1944"/>
                  <a:pt x="844" y="1927"/>
                  <a:pt x="846" y="1921"/>
                </a:cubicBezTo>
                <a:cubicBezTo>
                  <a:pt x="850" y="1909"/>
                  <a:pt x="848" y="1902"/>
                  <a:pt x="846" y="1901"/>
                </a:cubicBezTo>
                <a:cubicBezTo>
                  <a:pt x="844" y="1900"/>
                  <a:pt x="837" y="1891"/>
                  <a:pt x="830" y="1901"/>
                </a:cubicBezTo>
                <a:cubicBezTo>
                  <a:pt x="816" y="1920"/>
                  <a:pt x="754" y="1806"/>
                  <a:pt x="691" y="1641"/>
                </a:cubicBezTo>
                <a:cubicBezTo>
                  <a:pt x="629" y="1476"/>
                  <a:pt x="571" y="1341"/>
                  <a:pt x="561" y="1341"/>
                </a:cubicBezTo>
                <a:cubicBezTo>
                  <a:pt x="552" y="1341"/>
                  <a:pt x="453" y="1588"/>
                  <a:pt x="334" y="1881"/>
                </a:cubicBezTo>
                <a:lnTo>
                  <a:pt x="114" y="2401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7"/>
                  <a:pt x="513" y="10858"/>
                </a:cubicBezTo>
                <a:cubicBezTo>
                  <a:pt x="505" y="10993"/>
                  <a:pt x="498" y="11070"/>
                  <a:pt x="496" y="11018"/>
                </a:cubicBezTo>
                <a:cubicBezTo>
                  <a:pt x="494" y="10965"/>
                  <a:pt x="474" y="10918"/>
                  <a:pt x="456" y="10918"/>
                </a:cubicBezTo>
                <a:cubicBezTo>
                  <a:pt x="451" y="10918"/>
                  <a:pt x="451" y="10914"/>
                  <a:pt x="447" y="10918"/>
                </a:cubicBezTo>
                <a:cubicBezTo>
                  <a:pt x="437" y="10929"/>
                  <a:pt x="434" y="10964"/>
                  <a:pt x="439" y="10998"/>
                </a:cubicBezTo>
                <a:cubicBezTo>
                  <a:pt x="447" y="11049"/>
                  <a:pt x="433" y="11086"/>
                  <a:pt x="399" y="11098"/>
                </a:cubicBezTo>
                <a:cubicBezTo>
                  <a:pt x="381" y="11104"/>
                  <a:pt x="367" y="11115"/>
                  <a:pt x="358" y="11138"/>
                </a:cubicBezTo>
                <a:cubicBezTo>
                  <a:pt x="349" y="11160"/>
                  <a:pt x="342" y="11178"/>
                  <a:pt x="342" y="11218"/>
                </a:cubicBezTo>
                <a:cubicBezTo>
                  <a:pt x="341" y="11382"/>
                  <a:pt x="298" y="11518"/>
                  <a:pt x="236" y="11518"/>
                </a:cubicBezTo>
                <a:cubicBezTo>
                  <a:pt x="199" y="11518"/>
                  <a:pt x="179" y="11545"/>
                  <a:pt x="179" y="11618"/>
                </a:cubicBezTo>
                <a:cubicBezTo>
                  <a:pt x="179" y="11674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3"/>
                  <a:pt x="399" y="20175"/>
                </a:cubicBezTo>
                <a:cubicBezTo>
                  <a:pt x="411" y="20200"/>
                  <a:pt x="420" y="20230"/>
                  <a:pt x="431" y="20255"/>
                </a:cubicBezTo>
                <a:cubicBezTo>
                  <a:pt x="436" y="20252"/>
                  <a:pt x="443" y="20238"/>
                  <a:pt x="447" y="20235"/>
                </a:cubicBezTo>
                <a:cubicBezTo>
                  <a:pt x="459" y="20226"/>
                  <a:pt x="471" y="20228"/>
                  <a:pt x="480" y="20235"/>
                </a:cubicBezTo>
                <a:cubicBezTo>
                  <a:pt x="497" y="20245"/>
                  <a:pt x="507" y="20298"/>
                  <a:pt x="513" y="20355"/>
                </a:cubicBezTo>
                <a:cubicBezTo>
                  <a:pt x="516" y="20389"/>
                  <a:pt x="513" y="20414"/>
                  <a:pt x="513" y="20455"/>
                </a:cubicBezTo>
                <a:cubicBezTo>
                  <a:pt x="513" y="20472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50"/>
                  <a:pt x="4417" y="20435"/>
                </a:cubicBezTo>
                <a:cubicBezTo>
                  <a:pt x="4426" y="20279"/>
                  <a:pt x="4440" y="20250"/>
                  <a:pt x="4474" y="20255"/>
                </a:cubicBezTo>
                <a:cubicBezTo>
                  <a:pt x="4494" y="20257"/>
                  <a:pt x="4513" y="20251"/>
                  <a:pt x="4523" y="20255"/>
                </a:cubicBezTo>
                <a:cubicBezTo>
                  <a:pt x="4534" y="20258"/>
                  <a:pt x="4536" y="20267"/>
                  <a:pt x="4539" y="20275"/>
                </a:cubicBezTo>
                <a:cubicBezTo>
                  <a:pt x="4544" y="20287"/>
                  <a:pt x="4534" y="20320"/>
                  <a:pt x="4523" y="20355"/>
                </a:cubicBezTo>
                <a:cubicBezTo>
                  <a:pt x="4540" y="20311"/>
                  <a:pt x="4567" y="20275"/>
                  <a:pt x="4580" y="20275"/>
                </a:cubicBezTo>
                <a:cubicBezTo>
                  <a:pt x="4588" y="20275"/>
                  <a:pt x="4596" y="20254"/>
                  <a:pt x="4596" y="20235"/>
                </a:cubicBezTo>
                <a:cubicBezTo>
                  <a:pt x="4596" y="20215"/>
                  <a:pt x="4604" y="20195"/>
                  <a:pt x="4613" y="20195"/>
                </a:cubicBezTo>
                <a:cubicBezTo>
                  <a:pt x="4621" y="20195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2"/>
                  <a:pt x="4865" y="11518"/>
                </a:cubicBezTo>
                <a:cubicBezTo>
                  <a:pt x="4854" y="11513"/>
                  <a:pt x="4841" y="11518"/>
                  <a:pt x="4824" y="11518"/>
                </a:cubicBezTo>
                <a:cubicBezTo>
                  <a:pt x="4805" y="11518"/>
                  <a:pt x="4787" y="11507"/>
                  <a:pt x="4775" y="11498"/>
                </a:cubicBezTo>
                <a:cubicBezTo>
                  <a:pt x="4770" y="11493"/>
                  <a:pt x="4763" y="11486"/>
                  <a:pt x="4759" y="11478"/>
                </a:cubicBezTo>
                <a:cubicBezTo>
                  <a:pt x="4747" y="11453"/>
                  <a:pt x="4744" y="11427"/>
                  <a:pt x="4743" y="11358"/>
                </a:cubicBezTo>
                <a:cubicBezTo>
                  <a:pt x="4742" y="11311"/>
                  <a:pt x="4740" y="11251"/>
                  <a:pt x="4743" y="11178"/>
                </a:cubicBezTo>
                <a:cubicBezTo>
                  <a:pt x="4744" y="11159"/>
                  <a:pt x="4744" y="11130"/>
                  <a:pt x="4743" y="11118"/>
                </a:cubicBezTo>
                <a:cubicBezTo>
                  <a:pt x="4742" y="11105"/>
                  <a:pt x="4738" y="11105"/>
                  <a:pt x="4735" y="11098"/>
                </a:cubicBezTo>
                <a:cubicBezTo>
                  <a:pt x="4727" y="11084"/>
                  <a:pt x="4721" y="11074"/>
                  <a:pt x="4702" y="11078"/>
                </a:cubicBezTo>
                <a:cubicBezTo>
                  <a:pt x="4673" y="11084"/>
                  <a:pt x="4647" y="11099"/>
                  <a:pt x="4629" y="11098"/>
                </a:cubicBezTo>
                <a:cubicBezTo>
                  <a:pt x="4611" y="11096"/>
                  <a:pt x="4597" y="11091"/>
                  <a:pt x="4588" y="11078"/>
                </a:cubicBezTo>
                <a:cubicBezTo>
                  <a:pt x="4584" y="11071"/>
                  <a:pt x="4583" y="11048"/>
                  <a:pt x="4580" y="11038"/>
                </a:cubicBezTo>
                <a:cubicBezTo>
                  <a:pt x="4578" y="11032"/>
                  <a:pt x="4573" y="11025"/>
                  <a:pt x="4572" y="11018"/>
                </a:cubicBezTo>
                <a:cubicBezTo>
                  <a:pt x="4569" y="10989"/>
                  <a:pt x="4572" y="10946"/>
                  <a:pt x="4572" y="10898"/>
                </a:cubicBezTo>
                <a:cubicBezTo>
                  <a:pt x="4572" y="10795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5" y="10301"/>
                  <a:pt x="4783" y="10278"/>
                </a:cubicBezTo>
                <a:cubicBezTo>
                  <a:pt x="4798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7" y="10061"/>
                  <a:pt x="4783" y="10058"/>
                </a:cubicBezTo>
                <a:cubicBezTo>
                  <a:pt x="4803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6"/>
                  <a:pt x="4930" y="8499"/>
                </a:cubicBezTo>
                <a:cubicBezTo>
                  <a:pt x="4926" y="7861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8"/>
                  <a:pt x="4938" y="2761"/>
                </a:cubicBezTo>
                <a:cubicBezTo>
                  <a:pt x="4940" y="2644"/>
                  <a:pt x="4943" y="2520"/>
                  <a:pt x="4946" y="2461"/>
                </a:cubicBezTo>
                <a:cubicBezTo>
                  <a:pt x="4949" y="2415"/>
                  <a:pt x="4951" y="2383"/>
                  <a:pt x="4954" y="2361"/>
                </a:cubicBezTo>
                <a:cubicBezTo>
                  <a:pt x="4958" y="2337"/>
                  <a:pt x="4958" y="2311"/>
                  <a:pt x="4962" y="2301"/>
                </a:cubicBezTo>
                <a:cubicBezTo>
                  <a:pt x="4961" y="2298"/>
                  <a:pt x="4956" y="2301"/>
                  <a:pt x="4954" y="2301"/>
                </a:cubicBezTo>
                <a:cubicBezTo>
                  <a:pt x="4946" y="2301"/>
                  <a:pt x="4946" y="2285"/>
                  <a:pt x="4946" y="2261"/>
                </a:cubicBezTo>
                <a:cubicBezTo>
                  <a:pt x="4946" y="2256"/>
                  <a:pt x="4941" y="2230"/>
                  <a:pt x="4938" y="2221"/>
                </a:cubicBezTo>
                <a:cubicBezTo>
                  <a:pt x="4933" y="2216"/>
                  <a:pt x="4925" y="2211"/>
                  <a:pt x="4922" y="2201"/>
                </a:cubicBezTo>
                <a:cubicBezTo>
                  <a:pt x="4918" y="2190"/>
                  <a:pt x="4915" y="2176"/>
                  <a:pt x="4914" y="2161"/>
                </a:cubicBezTo>
                <a:cubicBezTo>
                  <a:pt x="4885" y="2086"/>
                  <a:pt x="4850" y="1998"/>
                  <a:pt x="4832" y="1981"/>
                </a:cubicBezTo>
                <a:cubicBezTo>
                  <a:pt x="4821" y="1992"/>
                  <a:pt x="4805" y="1971"/>
                  <a:pt x="4792" y="1941"/>
                </a:cubicBezTo>
                <a:cubicBezTo>
                  <a:pt x="4789" y="1934"/>
                  <a:pt x="4786" y="1928"/>
                  <a:pt x="4783" y="1921"/>
                </a:cubicBezTo>
                <a:cubicBezTo>
                  <a:pt x="4776" y="1900"/>
                  <a:pt x="4773" y="1888"/>
                  <a:pt x="4767" y="1861"/>
                </a:cubicBezTo>
                <a:cubicBezTo>
                  <a:pt x="4761" y="1832"/>
                  <a:pt x="4754" y="1793"/>
                  <a:pt x="4751" y="1761"/>
                </a:cubicBezTo>
                <a:cubicBezTo>
                  <a:pt x="4725" y="1700"/>
                  <a:pt x="4702" y="1641"/>
                  <a:pt x="4694" y="1641"/>
                </a:cubicBezTo>
                <a:cubicBezTo>
                  <a:pt x="4688" y="1641"/>
                  <a:pt x="4678" y="1626"/>
                  <a:pt x="4678" y="1601"/>
                </a:cubicBezTo>
                <a:cubicBezTo>
                  <a:pt x="4678" y="1587"/>
                  <a:pt x="4675" y="1579"/>
                  <a:pt x="4670" y="1561"/>
                </a:cubicBezTo>
                <a:cubicBezTo>
                  <a:pt x="4659" y="1557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3"/>
                  <a:pt x="11926" y="1721"/>
                </a:cubicBezTo>
                <a:lnTo>
                  <a:pt x="12138" y="2221"/>
                </a:lnTo>
                <a:lnTo>
                  <a:pt x="13578" y="2241"/>
                </a:lnTo>
                <a:cubicBezTo>
                  <a:pt x="14368" y="2248"/>
                  <a:pt x="15004" y="2258"/>
                  <a:pt x="15001" y="2281"/>
                </a:cubicBezTo>
                <a:cubicBezTo>
                  <a:pt x="14998" y="2303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1"/>
                </a:lnTo>
                <a:lnTo>
                  <a:pt x="12024" y="2281"/>
                </a:lnTo>
                <a:cubicBezTo>
                  <a:pt x="12001" y="2229"/>
                  <a:pt x="11987" y="2162"/>
                  <a:pt x="11983" y="2121"/>
                </a:cubicBezTo>
                <a:cubicBezTo>
                  <a:pt x="11982" y="2106"/>
                  <a:pt x="11981" y="2089"/>
                  <a:pt x="11983" y="2081"/>
                </a:cubicBezTo>
                <a:cubicBezTo>
                  <a:pt x="11981" y="2087"/>
                  <a:pt x="11969" y="2076"/>
                  <a:pt x="11959" y="2061"/>
                </a:cubicBezTo>
                <a:cubicBezTo>
                  <a:pt x="11948" y="2046"/>
                  <a:pt x="11935" y="2013"/>
                  <a:pt x="11918" y="1981"/>
                </a:cubicBezTo>
                <a:cubicBezTo>
                  <a:pt x="11885" y="1917"/>
                  <a:pt x="11841" y="1830"/>
                  <a:pt x="11796" y="1721"/>
                </a:cubicBezTo>
                <a:lnTo>
                  <a:pt x="11633" y="1321"/>
                </a:lnTo>
                <a:lnTo>
                  <a:pt x="11414" y="1861"/>
                </a:lnTo>
                <a:cubicBezTo>
                  <a:pt x="11291" y="2160"/>
                  <a:pt x="11186" y="2379"/>
                  <a:pt x="11186" y="2341"/>
                </a:cubicBezTo>
                <a:cubicBezTo>
                  <a:pt x="11186" y="2320"/>
                  <a:pt x="11182" y="2306"/>
                  <a:pt x="11178" y="2301"/>
                </a:cubicBezTo>
                <a:cubicBezTo>
                  <a:pt x="11173" y="2295"/>
                  <a:pt x="11169" y="2289"/>
                  <a:pt x="11161" y="2301"/>
                </a:cubicBezTo>
                <a:cubicBezTo>
                  <a:pt x="11141" y="2332"/>
                  <a:pt x="11141" y="2364"/>
                  <a:pt x="11161" y="2381"/>
                </a:cubicBezTo>
                <a:cubicBezTo>
                  <a:pt x="11167" y="2385"/>
                  <a:pt x="11174" y="2436"/>
                  <a:pt x="11178" y="2561"/>
                </a:cubicBezTo>
                <a:cubicBezTo>
                  <a:pt x="11188" y="2934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5"/>
                  <a:pt x="11519" y="10838"/>
                </a:cubicBezTo>
                <a:cubicBezTo>
                  <a:pt x="11517" y="10843"/>
                  <a:pt x="11513" y="10839"/>
                  <a:pt x="11511" y="10838"/>
                </a:cubicBezTo>
                <a:cubicBezTo>
                  <a:pt x="11510" y="10835"/>
                  <a:pt x="11504" y="10842"/>
                  <a:pt x="11503" y="10838"/>
                </a:cubicBezTo>
                <a:cubicBezTo>
                  <a:pt x="11500" y="10822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7" y="10734"/>
                  <a:pt x="11462" y="10938"/>
                </a:cubicBezTo>
                <a:cubicBezTo>
                  <a:pt x="11462" y="10967"/>
                  <a:pt x="11457" y="10999"/>
                  <a:pt x="11454" y="11018"/>
                </a:cubicBezTo>
                <a:cubicBezTo>
                  <a:pt x="11452" y="11036"/>
                  <a:pt x="11452" y="11048"/>
                  <a:pt x="11446" y="11058"/>
                </a:cubicBezTo>
                <a:cubicBezTo>
                  <a:pt x="11444" y="11061"/>
                  <a:pt x="11440" y="11055"/>
                  <a:pt x="11438" y="11058"/>
                </a:cubicBezTo>
                <a:cubicBezTo>
                  <a:pt x="11426" y="11070"/>
                  <a:pt x="11410" y="11078"/>
                  <a:pt x="11381" y="11078"/>
                </a:cubicBezTo>
                <a:cubicBezTo>
                  <a:pt x="11368" y="11078"/>
                  <a:pt x="11350" y="11074"/>
                  <a:pt x="11340" y="11078"/>
                </a:cubicBezTo>
                <a:cubicBezTo>
                  <a:pt x="11325" y="11083"/>
                  <a:pt x="11315" y="11104"/>
                  <a:pt x="11308" y="11118"/>
                </a:cubicBezTo>
                <a:cubicBezTo>
                  <a:pt x="11305" y="11128"/>
                  <a:pt x="11300" y="11143"/>
                  <a:pt x="11300" y="11158"/>
                </a:cubicBezTo>
                <a:cubicBezTo>
                  <a:pt x="11300" y="11203"/>
                  <a:pt x="11309" y="11255"/>
                  <a:pt x="11324" y="11258"/>
                </a:cubicBezTo>
                <a:cubicBezTo>
                  <a:pt x="11335" y="11259"/>
                  <a:pt x="11349" y="11253"/>
                  <a:pt x="11349" y="11258"/>
                </a:cubicBezTo>
                <a:cubicBezTo>
                  <a:pt x="11348" y="11263"/>
                  <a:pt x="11335" y="11267"/>
                  <a:pt x="11324" y="11278"/>
                </a:cubicBezTo>
                <a:cubicBezTo>
                  <a:pt x="11309" y="11293"/>
                  <a:pt x="11300" y="11358"/>
                  <a:pt x="11300" y="11418"/>
                </a:cubicBezTo>
                <a:cubicBezTo>
                  <a:pt x="11300" y="11457"/>
                  <a:pt x="11300" y="11482"/>
                  <a:pt x="11292" y="11498"/>
                </a:cubicBezTo>
                <a:cubicBezTo>
                  <a:pt x="11284" y="11513"/>
                  <a:pt x="11269" y="11521"/>
                  <a:pt x="11251" y="11518"/>
                </a:cubicBezTo>
                <a:cubicBezTo>
                  <a:pt x="11229" y="11513"/>
                  <a:pt x="11210" y="11517"/>
                  <a:pt x="11194" y="11518"/>
                </a:cubicBezTo>
                <a:cubicBezTo>
                  <a:pt x="11178" y="11518"/>
                  <a:pt x="11164" y="11513"/>
                  <a:pt x="11153" y="11518"/>
                </a:cubicBezTo>
                <a:cubicBezTo>
                  <a:pt x="11143" y="11522"/>
                  <a:pt x="11134" y="11528"/>
                  <a:pt x="11129" y="11538"/>
                </a:cubicBezTo>
                <a:cubicBezTo>
                  <a:pt x="11124" y="11547"/>
                  <a:pt x="11121" y="11563"/>
                  <a:pt x="11121" y="11578"/>
                </a:cubicBezTo>
                <a:cubicBezTo>
                  <a:pt x="11121" y="11608"/>
                  <a:pt x="11141" y="11638"/>
                  <a:pt x="11161" y="11638"/>
                </a:cubicBezTo>
                <a:cubicBezTo>
                  <a:pt x="11197" y="11638"/>
                  <a:pt x="11197" y="11633"/>
                  <a:pt x="11161" y="11697"/>
                </a:cubicBezTo>
                <a:cubicBezTo>
                  <a:pt x="11126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1" y="20081"/>
                  <a:pt x="11462" y="20115"/>
                </a:cubicBezTo>
                <a:cubicBezTo>
                  <a:pt x="11464" y="20146"/>
                  <a:pt x="11465" y="20176"/>
                  <a:pt x="11471" y="20195"/>
                </a:cubicBezTo>
                <a:cubicBezTo>
                  <a:pt x="11474" y="20199"/>
                  <a:pt x="11476" y="20195"/>
                  <a:pt x="11479" y="20195"/>
                </a:cubicBezTo>
                <a:cubicBezTo>
                  <a:pt x="11490" y="20195"/>
                  <a:pt x="11500" y="20220"/>
                  <a:pt x="11503" y="20235"/>
                </a:cubicBezTo>
                <a:cubicBezTo>
                  <a:pt x="11504" y="20237"/>
                  <a:pt x="11509" y="20231"/>
                  <a:pt x="11511" y="20235"/>
                </a:cubicBezTo>
                <a:cubicBezTo>
                  <a:pt x="11521" y="20239"/>
                  <a:pt x="11532" y="20253"/>
                  <a:pt x="11544" y="20255"/>
                </a:cubicBezTo>
                <a:cubicBezTo>
                  <a:pt x="11587" y="20259"/>
                  <a:pt x="11627" y="20272"/>
                  <a:pt x="11633" y="20275"/>
                </a:cubicBezTo>
                <a:cubicBezTo>
                  <a:pt x="11640" y="20277"/>
                  <a:pt x="11646" y="20349"/>
                  <a:pt x="11641" y="20455"/>
                </a:cubicBezTo>
                <a:cubicBezTo>
                  <a:pt x="11640" y="20484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8" y="20646"/>
                  <a:pt x="11763" y="20654"/>
                </a:cubicBezTo>
                <a:cubicBezTo>
                  <a:pt x="11772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5"/>
                </a:lnTo>
                <a:lnTo>
                  <a:pt x="15668" y="20275"/>
                </a:lnTo>
                <a:cubicBezTo>
                  <a:pt x="15714" y="20199"/>
                  <a:pt x="15961" y="19579"/>
                  <a:pt x="16043" y="19355"/>
                </a:cubicBezTo>
                <a:cubicBezTo>
                  <a:pt x="16041" y="19250"/>
                  <a:pt x="16042" y="19177"/>
                  <a:pt x="16034" y="19155"/>
                </a:cubicBezTo>
                <a:cubicBezTo>
                  <a:pt x="16032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4" y="18975"/>
                </a:lnTo>
                <a:lnTo>
                  <a:pt x="16043" y="15236"/>
                </a:lnTo>
                <a:lnTo>
                  <a:pt x="16043" y="11498"/>
                </a:lnTo>
                <a:lnTo>
                  <a:pt x="15969" y="11538"/>
                </a:lnTo>
                <a:cubicBezTo>
                  <a:pt x="15913" y="11560"/>
                  <a:pt x="15851" y="11496"/>
                  <a:pt x="15839" y="11438"/>
                </a:cubicBezTo>
                <a:cubicBezTo>
                  <a:pt x="15837" y="11428"/>
                  <a:pt x="15830" y="11427"/>
                  <a:pt x="15831" y="11418"/>
                </a:cubicBezTo>
                <a:cubicBezTo>
                  <a:pt x="15832" y="11408"/>
                  <a:pt x="15842" y="11386"/>
                  <a:pt x="15847" y="11378"/>
                </a:cubicBezTo>
                <a:cubicBezTo>
                  <a:pt x="15860" y="11358"/>
                  <a:pt x="15872" y="11291"/>
                  <a:pt x="15872" y="11218"/>
                </a:cubicBezTo>
                <a:cubicBezTo>
                  <a:pt x="15872" y="11165"/>
                  <a:pt x="15864" y="11138"/>
                  <a:pt x="15855" y="11118"/>
                </a:cubicBezTo>
                <a:cubicBezTo>
                  <a:pt x="15851" y="11107"/>
                  <a:pt x="15846" y="11082"/>
                  <a:pt x="15839" y="11078"/>
                </a:cubicBezTo>
                <a:cubicBezTo>
                  <a:pt x="15832" y="11073"/>
                  <a:pt x="15826" y="11078"/>
                  <a:pt x="15815" y="11078"/>
                </a:cubicBezTo>
                <a:cubicBezTo>
                  <a:pt x="15785" y="11078"/>
                  <a:pt x="15750" y="11106"/>
                  <a:pt x="15742" y="11138"/>
                </a:cubicBezTo>
                <a:cubicBezTo>
                  <a:pt x="15739" y="11147"/>
                  <a:pt x="15737" y="11155"/>
                  <a:pt x="15733" y="11158"/>
                </a:cubicBezTo>
                <a:cubicBezTo>
                  <a:pt x="15724" y="11166"/>
                  <a:pt x="15715" y="11145"/>
                  <a:pt x="15701" y="11098"/>
                </a:cubicBezTo>
                <a:cubicBezTo>
                  <a:pt x="15693" y="11071"/>
                  <a:pt x="15682" y="11048"/>
                  <a:pt x="15677" y="11038"/>
                </a:cubicBezTo>
                <a:cubicBezTo>
                  <a:pt x="15674" y="11033"/>
                  <a:pt x="15670" y="11038"/>
                  <a:pt x="15668" y="11038"/>
                </a:cubicBezTo>
                <a:cubicBezTo>
                  <a:pt x="15668" y="11044"/>
                  <a:pt x="15670" y="11056"/>
                  <a:pt x="15668" y="11058"/>
                </a:cubicBezTo>
                <a:cubicBezTo>
                  <a:pt x="15667" y="11060"/>
                  <a:pt x="15663" y="11060"/>
                  <a:pt x="15660" y="11058"/>
                </a:cubicBezTo>
                <a:cubicBezTo>
                  <a:pt x="15655" y="11054"/>
                  <a:pt x="15644" y="11036"/>
                  <a:pt x="15636" y="11018"/>
                </a:cubicBezTo>
                <a:cubicBezTo>
                  <a:pt x="15627" y="10997"/>
                  <a:pt x="15624" y="10969"/>
                  <a:pt x="15620" y="10938"/>
                </a:cubicBezTo>
                <a:cubicBezTo>
                  <a:pt x="15615" y="10906"/>
                  <a:pt x="15611" y="10870"/>
                  <a:pt x="15611" y="10838"/>
                </a:cubicBezTo>
                <a:cubicBezTo>
                  <a:pt x="15612" y="10774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5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4" y="2801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1"/>
                  <a:pt x="16026" y="2441"/>
                </a:cubicBezTo>
                <a:cubicBezTo>
                  <a:pt x="16029" y="2441"/>
                  <a:pt x="16032" y="2430"/>
                  <a:pt x="16034" y="2421"/>
                </a:cubicBezTo>
                <a:cubicBezTo>
                  <a:pt x="16040" y="2394"/>
                  <a:pt x="16042" y="2330"/>
                  <a:pt x="16043" y="2261"/>
                </a:cubicBezTo>
                <a:cubicBezTo>
                  <a:pt x="16036" y="2231"/>
                  <a:pt x="16009" y="2182"/>
                  <a:pt x="15978" y="2121"/>
                </a:cubicBezTo>
                <a:cubicBezTo>
                  <a:pt x="15950" y="2066"/>
                  <a:pt x="15930" y="2010"/>
                  <a:pt x="15921" y="1981"/>
                </a:cubicBezTo>
                <a:cubicBezTo>
                  <a:pt x="15885" y="1969"/>
                  <a:pt x="15868" y="1920"/>
                  <a:pt x="15864" y="1821"/>
                </a:cubicBezTo>
                <a:cubicBezTo>
                  <a:pt x="15832" y="1739"/>
                  <a:pt x="15800" y="1657"/>
                  <a:pt x="15758" y="1561"/>
                </a:cubicBezTo>
                <a:cubicBezTo>
                  <a:pt x="15745" y="1557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1"/>
                </a:moveTo>
                <a:cubicBezTo>
                  <a:pt x="4966" y="2351"/>
                  <a:pt x="4966" y="2366"/>
                  <a:pt x="4962" y="2381"/>
                </a:cubicBezTo>
                <a:cubicBezTo>
                  <a:pt x="4955" y="2411"/>
                  <a:pt x="4958" y="2441"/>
                  <a:pt x="4971" y="2441"/>
                </a:cubicBezTo>
                <a:cubicBezTo>
                  <a:pt x="4975" y="2441"/>
                  <a:pt x="4975" y="2426"/>
                  <a:pt x="4979" y="2421"/>
                </a:cubicBezTo>
                <a:cubicBezTo>
                  <a:pt x="4981" y="2417"/>
                  <a:pt x="4985" y="2426"/>
                  <a:pt x="4987" y="2421"/>
                </a:cubicBezTo>
                <a:cubicBezTo>
                  <a:pt x="4978" y="2401"/>
                  <a:pt x="4971" y="2363"/>
                  <a:pt x="4971" y="2341"/>
                </a:cubicBezTo>
                <a:close/>
                <a:moveTo>
                  <a:pt x="19134" y="2421"/>
                </a:moveTo>
                <a:cubicBezTo>
                  <a:pt x="20021" y="2412"/>
                  <a:pt x="20564" y="2428"/>
                  <a:pt x="20574" y="2461"/>
                </a:cubicBezTo>
                <a:cubicBezTo>
                  <a:pt x="20582" y="2489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3"/>
                  <a:pt x="17694" y="2581"/>
                </a:cubicBezTo>
                <a:lnTo>
                  <a:pt x="17702" y="2441"/>
                </a:lnTo>
                <a:lnTo>
                  <a:pt x="19134" y="2421"/>
                </a:lnTo>
                <a:close/>
                <a:moveTo>
                  <a:pt x="6443" y="2441"/>
                </a:moveTo>
                <a:lnTo>
                  <a:pt x="7883" y="2441"/>
                </a:lnTo>
                <a:lnTo>
                  <a:pt x="9315" y="2441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1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tif"/><Relationship Id="rId12" Type="http://schemas.openxmlformats.org/officeDocument/2006/relationships/hyperlink" Target="http://theIDA.net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ctr">
              <a:defRPr sz="1800">
                <a:solidFill>
                  <a:srgbClr val="535353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logo_hu.png" descr="logo_h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830" y="479929"/>
            <a:ext cx="1478852" cy="1456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BRC_Bildmarke-Blau.png" descr="BRC_Bildmarke-Blau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047" y="469015"/>
            <a:ext cx="1478749" cy="1478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228" y="409226"/>
            <a:ext cx="2191542" cy="1548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1539" y="422831"/>
            <a:ext cx="1619810" cy="1571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.png" descr="logo.png"/>
          <p:cNvPicPr>
            <a:picLocks noChangeAspect="1"/>
          </p:cNvPicPr>
          <p:nvPr/>
        </p:nvPicPr>
        <p:blipFill>
          <a:blip r:embed="rId9"/>
          <a:srcRect r="64050"/>
          <a:stretch>
            <a:fillRect/>
          </a:stretch>
        </p:blipFill>
        <p:spPr>
          <a:xfrm>
            <a:off x="6568391" y="497951"/>
            <a:ext cx="1164193" cy="1478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 IDA_ohne_RZ.png" descr="Logo IDA_ohne_RZ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797" y="543787"/>
            <a:ext cx="2548655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o-nobackground-1000-QQ.png" descr="logo-nobackground-1000-QQ.png"/>
          <p:cNvPicPr>
            <a:picLocks noChangeAspect="1"/>
          </p:cNvPicPr>
          <p:nvPr/>
        </p:nvPicPr>
        <p:blipFill>
          <a:blip r:embed="rId11"/>
          <a:srcRect l="31215" t="23261" r="31215" b="40257"/>
          <a:stretch>
            <a:fillRect/>
          </a:stretch>
        </p:blipFill>
        <p:spPr>
          <a:xfrm>
            <a:off x="2805408" y="434451"/>
            <a:ext cx="1542910" cy="149821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adislaus von Bortkiewicz Professor of Statistics…"/>
          <p:cNvSpPr txBox="1"/>
          <p:nvPr/>
        </p:nvSpPr>
        <p:spPr>
          <a:xfrm>
            <a:off x="801047" y="7264365"/>
            <a:ext cx="11008294" cy="193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750" tIns="50750" rIns="50750" bIns="50750" anchor="ctr"/>
          <a:lstStyle/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Ladislaus von Bortkiewicz Professor of Statistics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Humboldt-Universität zu Berlin</a:t>
            </a:r>
          </a:p>
          <a:p>
            <a:pPr defTabSz="457200">
              <a:defRPr>
                <a:solidFill>
                  <a:srgbClr val="011993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u="sng">
                <a:hlinkClick r:id="rId12"/>
              </a:rPr>
              <a:t>theIDA.net</a:t>
            </a:r>
          </a:p>
          <a:p>
            <a:pPr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ASE, ACI NUS, NYCU 玉山學者</a:t>
            </a:r>
          </a:p>
        </p:txBody>
      </p:sp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773350" y="1733550"/>
            <a:ext cx="11458099" cy="199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00" b="0" i="0" u="none" strike="noStrike" cap="none" spc="0" baseline="0">
          <a:solidFill>
            <a:srgbClr val="D30F11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-DEDA2024_FUDAN_Group2_Final-Project/tree/main/1_Cluste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-DEDA2024_FUDAN_Group2_Final-Project/tree/main/1_Cluste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hyperlink" Target="https://github.com/QuantLet/-DEDA2024_FUDAN_Group2_Final-Project/tree/main/1_Clustering" TargetMode="External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ntLet/-DEDA2024_FUDAN_Group2_Final-Project/tree/main/1_Cluste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inancial Risks across Stock and Bond Markets"/>
          <p:cNvSpPr txBox="1">
            <a:spLocks noGrp="1"/>
          </p:cNvSpPr>
          <p:nvPr>
            <p:ph type="body" idx="22"/>
          </p:nvPr>
        </p:nvSpPr>
        <p:spPr>
          <a:xfrm>
            <a:off x="354250" y="2628272"/>
            <a:ext cx="12433301" cy="1758683"/>
          </a:xfrm>
          <a:prstGeom prst="rect">
            <a:avLst/>
          </a:prstGeom>
        </p:spPr>
        <p:txBody>
          <a:bodyPr/>
          <a:lstStyle/>
          <a:p>
            <a:pPr defTabSz="379729">
              <a:defRPr sz="6500"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4550" dirty="0"/>
              <a:t>   HW2</a:t>
            </a:r>
            <a:endParaRPr dirty="0"/>
          </a:p>
        </p:txBody>
      </p:sp>
      <p:sp>
        <p:nvSpPr>
          <p:cNvPr id="55" name="Sukun WANG…"/>
          <p:cNvSpPr txBox="1"/>
          <p:nvPr/>
        </p:nvSpPr>
        <p:spPr>
          <a:xfrm>
            <a:off x="652700" y="4318973"/>
            <a:ext cx="11836401" cy="237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Xinyi Xu</a:t>
            </a:r>
          </a:p>
          <a:p>
            <a:pPr lvl="1" defTabSz="457200">
              <a:defRPr>
                <a:solidFill>
                  <a:srgbClr val="5A5F5E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dirty="0"/>
              <a:t>Ziyue Qin</a:t>
            </a:r>
            <a:endParaRPr dirty="0"/>
          </a:p>
        </p:txBody>
      </p:sp>
      <p:sp>
        <p:nvSpPr>
          <p:cNvPr id="2" name="不完整圆 1">
            <a:extLst>
              <a:ext uri="{FF2B5EF4-FFF2-40B4-BE49-F238E27FC236}">
                <a16:creationId xmlns:a16="http://schemas.microsoft.com/office/drawing/2014/main" id="{BBC0CA8F-F258-CE16-423A-099BD53C8389}"/>
              </a:ext>
            </a:extLst>
          </p:cNvPr>
          <p:cNvSpPr/>
          <p:nvPr/>
        </p:nvSpPr>
        <p:spPr>
          <a:xfrm>
            <a:off x="8794376" y="3496234"/>
            <a:ext cx="2680448" cy="2581421"/>
          </a:xfrm>
          <a:prstGeom prst="pie">
            <a:avLst/>
          </a:prstGeom>
          <a:solidFill>
            <a:schemeClr val="bg1">
              <a:lumMod val="25000"/>
              <a:lumOff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Hierarchical Clustering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sz="3600" dirty="0"/>
              <a:t>Iris dataset</a:t>
            </a:r>
            <a:endParaRPr dirty="0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13" name="Cluster 1: &quot;1: Transportation&quot;; &quot;4: Agriculture, Forestry, Animal Husbandry, and Fishery&quot;; &quot;5: Pharmaceuticals and Biotechnology&quot;; &quot;8: Basic Chemicals&quot;; &quot;10: Building Materials&quot;; &quot;12: Real Estate&quot;; &quot;13: Non-Ferrous Metals&quot;; &quot;15: Automobiles&quot;; &quot;16: Coal&quot;;"/>
          <p:cNvSpPr txBox="1"/>
          <p:nvPr/>
        </p:nvSpPr>
        <p:spPr>
          <a:xfrm>
            <a:off x="279400" y="1543577"/>
            <a:ext cx="11658600" cy="6684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4500">
              <a:lnSpc>
                <a:spcPct val="110000"/>
              </a:lnSpc>
              <a:buClr>
                <a:srgbClr val="00599E"/>
              </a:buClr>
              <a:buSzPct val="100000"/>
              <a:defRPr sz="2800">
                <a:solidFill>
                  <a:srgbClr val="5A5F5E"/>
                </a:solidFill>
              </a:defRPr>
            </a:pPr>
            <a:endParaRPr dirty="0"/>
          </a:p>
        </p:txBody>
      </p:sp>
      <p:sp>
        <p:nvSpPr>
          <p:cNvPr id="114" name="Clustering"/>
          <p:cNvSpPr txBox="1"/>
          <p:nvPr/>
        </p:nvSpPr>
        <p:spPr>
          <a:xfrm>
            <a:off x="755809" y="213147"/>
            <a:ext cx="9502858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Clustering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456B53-80FD-4835-0004-B2F815083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46" y="1299875"/>
            <a:ext cx="6947306" cy="7763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rief Introdu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1.C</a:t>
            </a:r>
            <a:r>
              <a:rPr lang="en-US" altLang="zh-CN" dirty="0"/>
              <a:t>ode the pdf plot from </a:t>
            </a:r>
            <a:r>
              <a:rPr lang="en-US" dirty="0"/>
              <a:t>S</a:t>
            </a:r>
            <a:r>
              <a:rPr lang="en-US" altLang="zh-CN" dirty="0"/>
              <a:t>lide20,DEDA, Unit5</a:t>
            </a:r>
            <a:endParaRPr dirty="0"/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59" name="Motivation"/>
          <p:cNvSpPr txBox="1"/>
          <p:nvPr/>
        </p:nvSpPr>
        <p:spPr>
          <a:xfrm>
            <a:off x="755809" y="213147"/>
            <a:ext cx="9502858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Motivation</a:t>
            </a:r>
          </a:p>
        </p:txBody>
      </p:sp>
      <p:sp>
        <p:nvSpPr>
          <p:cNvPr id="60" name="Industry-level bond and stock data of China…"/>
          <p:cNvSpPr txBox="1"/>
          <p:nvPr/>
        </p:nvSpPr>
        <p:spPr>
          <a:xfrm>
            <a:off x="78441" y="1291427"/>
            <a:ext cx="5883088" cy="7996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/>
          <a:p>
            <a:r>
              <a:rPr lang="en-US" altLang="zh-CN" sz="1600" dirty="0"/>
              <a:t>import </a:t>
            </a:r>
            <a:r>
              <a:rPr lang="en-US" altLang="zh-CN" sz="1600" dirty="0" err="1"/>
              <a:t>numpy</a:t>
            </a:r>
            <a:r>
              <a:rPr lang="en-US" altLang="zh-CN" sz="1600" dirty="0"/>
              <a:t> as np</a:t>
            </a:r>
            <a:endParaRPr lang="zh-CN" altLang="zh-CN" sz="1600" dirty="0"/>
          </a:p>
          <a:p>
            <a:r>
              <a:rPr lang="en-US" altLang="zh-CN" sz="1600" dirty="0"/>
              <a:t>import </a:t>
            </a:r>
            <a:r>
              <a:rPr lang="en-US" altLang="zh-CN" sz="1600" dirty="0" err="1"/>
              <a:t>matplotlib.pyplot</a:t>
            </a:r>
            <a:r>
              <a:rPr lang="en-US" altLang="zh-CN" sz="1600" dirty="0"/>
              <a:t> as </a:t>
            </a:r>
            <a:r>
              <a:rPr lang="en-US" altLang="zh-CN" sz="1600" dirty="0" err="1"/>
              <a:t>plt</a:t>
            </a:r>
            <a:endParaRPr lang="zh-CN" altLang="zh-CN" sz="1600" dirty="0"/>
          </a:p>
          <a:p>
            <a:r>
              <a:rPr lang="en-US" altLang="zh-CN" sz="1600" dirty="0"/>
              <a:t>from </a:t>
            </a:r>
            <a:r>
              <a:rPr lang="en-US" altLang="zh-CN" sz="1600" dirty="0" err="1"/>
              <a:t>matplotlib.backends.backend_tkagg</a:t>
            </a:r>
            <a:r>
              <a:rPr lang="en-US" altLang="zh-CN" sz="1600" dirty="0"/>
              <a:t> import </a:t>
            </a:r>
            <a:r>
              <a:rPr lang="en-US" altLang="zh-CN" sz="1600" dirty="0" err="1"/>
              <a:t>FigureCanvasTkAgg</a:t>
            </a:r>
            <a:r>
              <a:rPr lang="en-US" altLang="zh-CN" sz="1600" dirty="0"/>
              <a:t>, NavigationToolbar2Tk</a:t>
            </a:r>
            <a:endParaRPr lang="zh-CN" altLang="zh-CN" sz="1600" dirty="0"/>
          </a:p>
          <a:p>
            <a:r>
              <a:rPr lang="en-US" altLang="zh-CN" sz="1600" dirty="0"/>
              <a:t>import </a:t>
            </a:r>
            <a:r>
              <a:rPr lang="en-US" altLang="zh-CN" sz="1600" dirty="0" err="1"/>
              <a:t>scipy.stats</a:t>
            </a:r>
            <a:r>
              <a:rPr lang="en-US" altLang="zh-CN" sz="1600" dirty="0"/>
              <a:t> as stats</a:t>
            </a:r>
            <a:endParaRPr lang="zh-CN" altLang="zh-CN" sz="1600" dirty="0"/>
          </a:p>
          <a:p>
            <a:r>
              <a:rPr lang="en-US" altLang="zh-CN" sz="1600" dirty="0"/>
              <a:t>import </a:t>
            </a:r>
            <a:r>
              <a:rPr lang="en-US" altLang="zh-CN" sz="1600" dirty="0" err="1"/>
              <a:t>tkinter</a:t>
            </a:r>
            <a:r>
              <a:rPr lang="en-US" altLang="zh-CN" sz="1600" dirty="0"/>
              <a:t> as </a:t>
            </a:r>
            <a:r>
              <a:rPr lang="en-US" altLang="zh-CN" sz="1600" dirty="0" err="1"/>
              <a:t>tk</a:t>
            </a:r>
            <a:endParaRPr lang="zh-CN" altLang="zh-CN" sz="1600" dirty="0"/>
          </a:p>
          <a:p>
            <a:r>
              <a:rPr lang="en-US" altLang="zh-CN" sz="1600" dirty="0"/>
              <a:t>from </a:t>
            </a:r>
            <a:r>
              <a:rPr lang="en-US" altLang="zh-CN" sz="1600" dirty="0" err="1"/>
              <a:t>ipywidgets</a:t>
            </a:r>
            <a:r>
              <a:rPr lang="en-US" altLang="zh-CN" sz="1600" dirty="0"/>
              <a:t> import widgets</a:t>
            </a:r>
            <a:endParaRPr lang="zh-CN" altLang="zh-CN" sz="1600" dirty="0"/>
          </a:p>
          <a:p>
            <a:r>
              <a:rPr lang="en-US" altLang="zh-CN" sz="1600" dirty="0"/>
              <a:t>from </a:t>
            </a:r>
            <a:r>
              <a:rPr lang="en-US" altLang="zh-CN" sz="1600" dirty="0" err="1"/>
              <a:t>IPython.display</a:t>
            </a:r>
            <a:r>
              <a:rPr lang="en-US" altLang="zh-CN" sz="1600" dirty="0"/>
              <a:t> import display</a:t>
            </a:r>
            <a:endParaRPr lang="zh-CN" altLang="zh-CN" sz="1600" dirty="0"/>
          </a:p>
          <a:p>
            <a:r>
              <a:rPr lang="en-US" altLang="zh-CN" sz="1600" dirty="0"/>
              <a:t>import matplotlib</a:t>
            </a:r>
            <a:endParaRPr lang="zh-CN" altLang="zh-CN" sz="1600" dirty="0"/>
          </a:p>
          <a:p>
            <a:r>
              <a:rPr lang="en-US" altLang="zh-CN" sz="1600" dirty="0"/>
              <a:t># </a:t>
            </a:r>
            <a:r>
              <a:rPr lang="zh-CN" altLang="zh-CN" sz="1600" dirty="0"/>
              <a:t>设置使用</a:t>
            </a:r>
            <a:r>
              <a:rPr lang="en-US" altLang="zh-CN" sz="1600" dirty="0" err="1"/>
              <a:t>TkAgg</a:t>
            </a:r>
            <a:r>
              <a:rPr lang="zh-CN" altLang="zh-CN" sz="1600" dirty="0"/>
              <a:t>后端</a:t>
            </a:r>
          </a:p>
          <a:p>
            <a:r>
              <a:rPr lang="en-US" altLang="zh-CN" sz="1600" dirty="0" err="1"/>
              <a:t>matplotlib.use</a:t>
            </a:r>
            <a:r>
              <a:rPr lang="en-US" altLang="zh-CN" sz="1600" dirty="0"/>
              <a:t>('</a:t>
            </a:r>
            <a:r>
              <a:rPr lang="en-US" altLang="zh-CN" sz="1600" dirty="0" err="1"/>
              <a:t>TkAgg</a:t>
            </a:r>
            <a:r>
              <a:rPr lang="en-US" altLang="zh-CN" sz="1600" dirty="0"/>
              <a:t>')</a:t>
            </a:r>
            <a:endParaRPr lang="zh-CN" altLang="zh-CN" sz="1600" dirty="0"/>
          </a:p>
          <a:p>
            <a:r>
              <a:rPr lang="en-US" altLang="zh-CN" sz="1600" dirty="0"/>
              <a:t>class </a:t>
            </a:r>
            <a:r>
              <a:rPr lang="en-US" altLang="zh-CN" sz="1600" dirty="0" err="1"/>
              <a:t>InteractiveDistribution</a:t>
            </a:r>
            <a:r>
              <a:rPr lang="en-US" altLang="zh-CN" sz="1600" dirty="0"/>
              <a:t>:</a:t>
            </a:r>
            <a:endParaRPr lang="zh-CN" altLang="zh-CN" sz="1600" dirty="0"/>
          </a:p>
          <a:p>
            <a:r>
              <a:rPr lang="en-US" altLang="zh-CN" sz="1600" dirty="0"/>
              <a:t>    def __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__(self, root):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self.root</a:t>
            </a:r>
            <a:r>
              <a:rPr lang="en-US" altLang="zh-CN" sz="1600" dirty="0"/>
              <a:t> = root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self.root.title</a:t>
            </a:r>
            <a:r>
              <a:rPr lang="en-US" altLang="zh-CN" sz="1600" dirty="0"/>
              <a:t>("</a:t>
            </a:r>
            <a:r>
              <a:rPr lang="zh-CN" altLang="zh-CN" sz="1600" dirty="0"/>
              <a:t>正态分布可视化</a:t>
            </a:r>
            <a:r>
              <a:rPr lang="en-US" altLang="zh-CN" sz="1600" dirty="0"/>
              <a:t>")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self.root.geometry</a:t>
            </a:r>
            <a:r>
              <a:rPr lang="en-US" altLang="zh-CN" sz="1600" dirty="0"/>
              <a:t>("900x700")</a:t>
            </a:r>
            <a:endParaRPr lang="zh-CN" altLang="zh-CN" sz="1600" dirty="0"/>
          </a:p>
          <a:p>
            <a:r>
              <a:rPr lang="en-US" altLang="zh-CN" sz="1600" dirty="0"/>
              <a:t>        # </a:t>
            </a:r>
            <a:r>
              <a:rPr lang="zh-CN" altLang="zh-CN" sz="1600" dirty="0"/>
              <a:t>创建控制面板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control_frame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tk.Frame</a:t>
            </a:r>
            <a:r>
              <a:rPr lang="en-US" altLang="zh-CN" sz="1600" dirty="0"/>
              <a:t>(root, </a:t>
            </a:r>
            <a:r>
              <a:rPr lang="en-US" altLang="zh-CN" sz="1600" dirty="0" err="1"/>
              <a:t>padx</a:t>
            </a:r>
            <a:r>
              <a:rPr lang="en-US" altLang="zh-CN" sz="1600" dirty="0"/>
              <a:t>=10, </a:t>
            </a:r>
            <a:r>
              <a:rPr lang="en-US" altLang="zh-CN" sz="1600" dirty="0" err="1"/>
              <a:t>pady</a:t>
            </a:r>
            <a:r>
              <a:rPr lang="en-US" altLang="zh-CN" sz="1600" dirty="0"/>
              <a:t>=10)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control_frame.pack</a:t>
            </a:r>
            <a:r>
              <a:rPr lang="en-US" altLang="zh-CN" sz="1600" dirty="0"/>
              <a:t>(side=</a:t>
            </a:r>
            <a:r>
              <a:rPr lang="en-US" altLang="zh-CN" sz="1600" dirty="0" err="1"/>
              <a:t>tk.TOP</a:t>
            </a:r>
            <a:r>
              <a:rPr lang="en-US" altLang="zh-CN" sz="1600" dirty="0"/>
              <a:t>, fill=</a:t>
            </a:r>
            <a:r>
              <a:rPr lang="en-US" altLang="zh-CN" sz="1600" dirty="0" err="1"/>
              <a:t>tk.X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    # </a:t>
            </a:r>
            <a:r>
              <a:rPr lang="zh-CN" altLang="zh-CN" sz="1600" dirty="0"/>
              <a:t>创建图形框架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fig_frame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tk.Frame</a:t>
            </a:r>
            <a:r>
              <a:rPr lang="en-US" altLang="zh-CN" sz="1600" dirty="0"/>
              <a:t>(root)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fig_frame.pack</a:t>
            </a:r>
            <a:r>
              <a:rPr lang="en-US" altLang="zh-CN" sz="1600" dirty="0"/>
              <a:t>(side=</a:t>
            </a:r>
            <a:r>
              <a:rPr lang="en-US" altLang="zh-CN" sz="1600" dirty="0" err="1"/>
              <a:t>tk.TOP</a:t>
            </a:r>
            <a:r>
              <a:rPr lang="en-US" altLang="zh-CN" sz="1600" dirty="0"/>
              <a:t>, fill=</a:t>
            </a:r>
            <a:r>
              <a:rPr lang="en-US" altLang="zh-CN" sz="1600" dirty="0" err="1"/>
              <a:t>tk.BOTH</a:t>
            </a:r>
            <a:r>
              <a:rPr lang="en-US" altLang="zh-CN" sz="1600" dirty="0"/>
              <a:t>, expand=True)</a:t>
            </a:r>
            <a:endParaRPr lang="zh-CN" altLang="zh-CN" sz="1600" dirty="0"/>
          </a:p>
          <a:p>
            <a:r>
              <a:rPr lang="en-US" altLang="zh-CN" sz="1600" dirty="0"/>
              <a:t>        # </a:t>
            </a:r>
            <a:r>
              <a:rPr lang="zh-CN" altLang="zh-CN" sz="1600" dirty="0"/>
              <a:t>初始化参数</a:t>
            </a:r>
          </a:p>
          <a:p>
            <a:r>
              <a:rPr lang="en-US" altLang="zh-CN" sz="1600" dirty="0"/>
              <a:t>        self.mu = 0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self.sigma</a:t>
            </a:r>
            <a:r>
              <a:rPr lang="en-US" altLang="zh-CN" sz="1600" dirty="0"/>
              <a:t> = 1.0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self.colour</a:t>
            </a:r>
            <a:r>
              <a:rPr lang="en-US" altLang="zh-CN" sz="1600" dirty="0"/>
              <a:t> = 'blue'</a:t>
            </a:r>
            <a:endParaRPr lang="zh-CN" altLang="zh-CN" sz="1600" dirty="0"/>
          </a:p>
          <a:p>
            <a:r>
              <a:rPr lang="en-US" altLang="zh-CN" sz="1600" dirty="0"/>
              <a:t>        # </a:t>
            </a:r>
            <a:r>
              <a:rPr lang="zh-CN" altLang="zh-CN" sz="1600" dirty="0"/>
              <a:t>创建滑块和选择器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self.create_controls</a:t>
            </a:r>
            <a:r>
              <a:rPr lang="en-US" altLang="zh-CN" sz="1600" dirty="0"/>
              <a:t>(</a:t>
            </a:r>
            <a:r>
              <a:rPr lang="en-US" altLang="zh-CN" sz="1600" dirty="0" err="1"/>
              <a:t>control_frame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    # </a:t>
            </a:r>
            <a:r>
              <a:rPr lang="zh-CN" altLang="zh-CN" sz="1600" dirty="0"/>
              <a:t>创建图形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self.fig</a:t>
            </a:r>
            <a:r>
              <a:rPr lang="en-US" altLang="zh-CN" sz="1600" dirty="0"/>
              <a:t>, (self.ax1, self.ax2) = </a:t>
            </a:r>
            <a:r>
              <a:rPr lang="en-US" altLang="zh-CN" sz="1600" dirty="0" err="1"/>
              <a:t>plt.subplots</a:t>
            </a:r>
            <a:r>
              <a:rPr lang="en-US" altLang="zh-CN" sz="1600" dirty="0"/>
              <a:t>(2, 1, </a:t>
            </a:r>
            <a:r>
              <a:rPr lang="en-US" altLang="zh-CN" sz="1600" dirty="0" err="1"/>
              <a:t>figsize</a:t>
            </a:r>
            <a:r>
              <a:rPr lang="en-US" altLang="zh-CN" sz="1600" dirty="0"/>
              <a:t>=(8, 8))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self.fig.patch.set_facecolor</a:t>
            </a:r>
            <a:r>
              <a:rPr lang="en-US" altLang="zh-CN" sz="1600" dirty="0"/>
              <a:t>('#</a:t>
            </a:r>
            <a:r>
              <a:rPr lang="en-US" altLang="zh-CN" sz="1600" dirty="0" err="1"/>
              <a:t>eeefef</a:t>
            </a:r>
            <a:r>
              <a:rPr lang="en-US" altLang="zh-CN" sz="1600" dirty="0"/>
              <a:t>')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endParaRPr lang="zh-CN" altLang="zh-CN" sz="1600" dirty="0"/>
          </a:p>
          <a:p>
            <a:r>
              <a:rPr lang="en-US" altLang="zh-CN" sz="1600" dirty="0"/>
              <a:t>                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endParaRPr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74A1F62-02CC-C004-7AAC-16B111A181A7}"/>
              </a:ext>
            </a:extLst>
          </p:cNvPr>
          <p:cNvSpPr txBox="1"/>
          <p:nvPr/>
        </p:nvSpPr>
        <p:spPr>
          <a:xfrm>
            <a:off x="5685864" y="1371855"/>
            <a:ext cx="7895666" cy="79960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2300" dirty="0"/>
              <a:t># </a:t>
            </a:r>
            <a:r>
              <a:rPr lang="zh-CN" altLang="zh-CN" sz="2300" dirty="0"/>
              <a:t>将图形嵌入到</a:t>
            </a:r>
            <a:r>
              <a:rPr lang="en-US" altLang="zh-CN" sz="2300" dirty="0" err="1"/>
              <a:t>Tkinter</a:t>
            </a:r>
            <a:r>
              <a:rPr lang="zh-CN" altLang="zh-CN" sz="2300" dirty="0"/>
              <a:t>窗口</a:t>
            </a:r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self.canvas</a:t>
            </a:r>
            <a:r>
              <a:rPr lang="en-US" altLang="zh-CN" sz="2300" dirty="0"/>
              <a:t> = </a:t>
            </a:r>
            <a:r>
              <a:rPr lang="en-US" altLang="zh-CN" sz="2300" dirty="0" err="1"/>
              <a:t>FigureCanvasTkAgg</a:t>
            </a:r>
            <a:r>
              <a:rPr lang="en-US" altLang="zh-CN" sz="2300" dirty="0"/>
              <a:t>(</a:t>
            </a:r>
            <a:r>
              <a:rPr lang="en-US" altLang="zh-CN" sz="2300" dirty="0" err="1"/>
              <a:t>self.fig</a:t>
            </a:r>
            <a:r>
              <a:rPr lang="en-US" altLang="zh-CN" sz="2300" dirty="0"/>
              <a:t>, master=</a:t>
            </a:r>
            <a:r>
              <a:rPr lang="en-US" altLang="zh-CN" sz="2300" dirty="0" err="1"/>
              <a:t>fig_frame</a:t>
            </a:r>
            <a:r>
              <a:rPr lang="en-US" altLang="zh-CN" sz="2300" dirty="0"/>
              <a:t>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self.canvas.get_tk_widget</a:t>
            </a:r>
            <a:r>
              <a:rPr lang="en-US" altLang="zh-CN" sz="2300" dirty="0"/>
              <a:t>().pack(side=</a:t>
            </a:r>
            <a:r>
              <a:rPr lang="en-US" altLang="zh-CN" sz="2300" dirty="0" err="1"/>
              <a:t>tk.TOP</a:t>
            </a:r>
            <a:r>
              <a:rPr lang="en-US" altLang="zh-CN" sz="2300" dirty="0"/>
              <a:t>, fill=</a:t>
            </a:r>
            <a:r>
              <a:rPr lang="en-US" altLang="zh-CN" sz="2300" dirty="0" err="1"/>
              <a:t>tk.BOTH</a:t>
            </a:r>
            <a:r>
              <a:rPr lang="en-US" altLang="zh-CN" sz="2300" dirty="0"/>
              <a:t>, expand=1)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# </a:t>
            </a:r>
            <a:r>
              <a:rPr lang="zh-CN" altLang="zh-CN" sz="2300" dirty="0"/>
              <a:t>添加工具栏</a:t>
            </a:r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toolbar = NavigationToolbar2Tk(</a:t>
            </a:r>
            <a:r>
              <a:rPr lang="en-US" altLang="zh-CN" sz="2300" dirty="0" err="1"/>
              <a:t>self.canvas</a:t>
            </a:r>
            <a:r>
              <a:rPr lang="en-US" altLang="zh-CN" sz="2300" dirty="0"/>
              <a:t>, </a:t>
            </a:r>
            <a:r>
              <a:rPr lang="en-US" altLang="zh-CN" sz="2300" dirty="0" err="1"/>
              <a:t>fig_frame</a:t>
            </a:r>
            <a:r>
              <a:rPr lang="en-US" altLang="zh-CN" sz="2300" dirty="0"/>
              <a:t>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toolbar.update</a:t>
            </a:r>
            <a:r>
              <a:rPr lang="en-US" altLang="zh-CN" sz="2300" dirty="0"/>
              <a:t>()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# </a:t>
            </a:r>
            <a:r>
              <a:rPr lang="zh-CN" altLang="zh-CN" sz="2300" dirty="0"/>
              <a:t>初始绘图</a:t>
            </a:r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self.update_plot</a:t>
            </a:r>
            <a:r>
              <a:rPr lang="en-US" altLang="zh-CN" sz="2300" dirty="0"/>
              <a:t>()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def </a:t>
            </a:r>
            <a:r>
              <a:rPr lang="en-US" altLang="zh-CN" sz="2300" dirty="0" err="1"/>
              <a:t>create_controls</a:t>
            </a:r>
            <a:r>
              <a:rPr lang="en-US" altLang="zh-CN" sz="2300" dirty="0"/>
              <a:t>(self, frame):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"""</a:t>
            </a:r>
            <a:r>
              <a:rPr lang="zh-CN" altLang="zh-CN" sz="2300" dirty="0"/>
              <a:t>创建交互控件</a:t>
            </a:r>
            <a:r>
              <a:rPr lang="en-US" altLang="zh-CN" sz="2300" dirty="0"/>
              <a:t>"""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# </a:t>
            </a:r>
            <a:r>
              <a:rPr lang="zh-CN" altLang="zh-CN" sz="2300" dirty="0"/>
              <a:t>μ 滑块</a:t>
            </a:r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mu_label</a:t>
            </a:r>
            <a:r>
              <a:rPr lang="en-US" altLang="zh-CN" sz="2300" dirty="0"/>
              <a:t> = </a:t>
            </a:r>
            <a:r>
              <a:rPr lang="en-US" altLang="zh-CN" sz="2300" dirty="0" err="1"/>
              <a:t>tk.Label</a:t>
            </a:r>
            <a:r>
              <a:rPr lang="en-US" altLang="zh-CN" sz="2300" dirty="0"/>
              <a:t>(frame, text="</a:t>
            </a:r>
            <a:r>
              <a:rPr lang="zh-CN" altLang="zh-CN" sz="2300" dirty="0"/>
              <a:t>均值</a:t>
            </a:r>
            <a:r>
              <a:rPr lang="en-US" altLang="zh-CN" sz="2300" dirty="0"/>
              <a:t> (</a:t>
            </a:r>
            <a:r>
              <a:rPr lang="zh-CN" altLang="zh-CN" sz="2300" dirty="0"/>
              <a:t>μ</a:t>
            </a:r>
            <a:r>
              <a:rPr lang="en-US" altLang="zh-CN" sz="2300" dirty="0"/>
              <a:t>):")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mu_label.grid</a:t>
            </a:r>
            <a:r>
              <a:rPr lang="en-US" altLang="zh-CN" sz="2300" dirty="0"/>
              <a:t>(row=0, column=0, sticky=</a:t>
            </a:r>
            <a:r>
              <a:rPr lang="en-US" altLang="zh-CN" sz="2300" dirty="0" err="1"/>
              <a:t>tk.W</a:t>
            </a:r>
            <a:r>
              <a:rPr lang="en-US" altLang="zh-CN" sz="2300" dirty="0"/>
              <a:t>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self.mu_slider</a:t>
            </a:r>
            <a:r>
              <a:rPr lang="en-US" altLang="zh-CN" sz="2300" dirty="0"/>
              <a:t> = </a:t>
            </a:r>
            <a:r>
              <a:rPr lang="en-US" altLang="zh-CN" sz="2300" dirty="0" err="1"/>
              <a:t>tk.Scale</a:t>
            </a:r>
            <a:r>
              <a:rPr lang="en-US" altLang="zh-CN" sz="2300" dirty="0"/>
              <a:t>(frame, from_=-10, to=10, orient=</a:t>
            </a:r>
            <a:r>
              <a:rPr lang="en-US" altLang="zh-CN" sz="2300" dirty="0" err="1"/>
              <a:t>tk.HORIZONTAL</a:t>
            </a:r>
            <a:r>
              <a:rPr lang="en-US" altLang="zh-CN" sz="2300" dirty="0"/>
              <a:t>,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                         command=</a:t>
            </a:r>
            <a:r>
              <a:rPr lang="en-US" altLang="zh-CN" sz="2300" dirty="0" err="1"/>
              <a:t>self.on_mu_change</a:t>
            </a:r>
            <a:r>
              <a:rPr lang="en-US" altLang="zh-CN" sz="2300" dirty="0"/>
              <a:t>, length=300)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self.mu_slider.set</a:t>
            </a:r>
            <a:r>
              <a:rPr lang="en-US" altLang="zh-CN" sz="2300" dirty="0"/>
              <a:t>(self.mu)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self.mu_slider.grid</a:t>
            </a:r>
            <a:r>
              <a:rPr lang="en-US" altLang="zh-CN" sz="2300" dirty="0"/>
              <a:t>(row=0, column=1, sticky=</a:t>
            </a:r>
            <a:r>
              <a:rPr lang="en-US" altLang="zh-CN" sz="2300" dirty="0" err="1"/>
              <a:t>tk.W</a:t>
            </a:r>
            <a:r>
              <a:rPr lang="en-US" altLang="zh-CN" sz="2300" dirty="0"/>
              <a:t>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# </a:t>
            </a:r>
            <a:r>
              <a:rPr lang="zh-CN" altLang="zh-CN" sz="2300" dirty="0"/>
              <a:t>σ 滑块</a:t>
            </a:r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sigma_label</a:t>
            </a:r>
            <a:r>
              <a:rPr lang="en-US" altLang="zh-CN" sz="2300" dirty="0"/>
              <a:t> = </a:t>
            </a:r>
            <a:r>
              <a:rPr lang="en-US" altLang="zh-CN" sz="2300" dirty="0" err="1"/>
              <a:t>tk.Label</a:t>
            </a:r>
            <a:r>
              <a:rPr lang="en-US" altLang="zh-CN" sz="2300" dirty="0"/>
              <a:t>(frame, text="</a:t>
            </a:r>
            <a:r>
              <a:rPr lang="zh-CN" altLang="zh-CN" sz="2300" dirty="0"/>
              <a:t>标准差</a:t>
            </a:r>
            <a:r>
              <a:rPr lang="en-US" altLang="zh-CN" sz="2300" dirty="0"/>
              <a:t> (</a:t>
            </a:r>
            <a:r>
              <a:rPr lang="zh-CN" altLang="zh-CN" sz="2300" dirty="0"/>
              <a:t>σ</a:t>
            </a:r>
            <a:r>
              <a:rPr lang="en-US" altLang="zh-CN" sz="2300" dirty="0"/>
              <a:t>):")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sigma_label.grid</a:t>
            </a:r>
            <a:r>
              <a:rPr lang="en-US" altLang="zh-CN" sz="2300" dirty="0"/>
              <a:t>(row=1, column=0, sticky=</a:t>
            </a:r>
            <a:r>
              <a:rPr lang="en-US" altLang="zh-CN" sz="2300" dirty="0" err="1"/>
              <a:t>tk.W</a:t>
            </a:r>
            <a:r>
              <a:rPr lang="en-US" altLang="zh-CN" sz="2300" dirty="0"/>
              <a:t>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self.sigma_slider</a:t>
            </a:r>
            <a:r>
              <a:rPr lang="en-US" altLang="zh-CN" sz="2300" dirty="0"/>
              <a:t> = </a:t>
            </a:r>
            <a:r>
              <a:rPr lang="en-US" altLang="zh-CN" sz="2300" dirty="0" err="1"/>
              <a:t>tk.Scale</a:t>
            </a:r>
            <a:r>
              <a:rPr lang="en-US" altLang="zh-CN" sz="2300" dirty="0"/>
              <a:t>(frame, from_=0.5, to=5, resolution=0.1, 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                           orient=</a:t>
            </a:r>
            <a:r>
              <a:rPr lang="en-US" altLang="zh-CN" sz="2300" dirty="0" err="1"/>
              <a:t>tk.HORIZONTAL</a:t>
            </a:r>
            <a:r>
              <a:rPr lang="en-US" altLang="zh-CN" sz="2300" dirty="0"/>
              <a:t>, command=</a:t>
            </a:r>
            <a:r>
              <a:rPr lang="en-US" altLang="zh-CN" sz="2300" dirty="0" err="1"/>
              <a:t>self.on_sigma_change</a:t>
            </a:r>
            <a:r>
              <a:rPr lang="en-US" altLang="zh-CN" sz="2300" dirty="0"/>
              <a:t>,</a:t>
            </a:r>
          </a:p>
          <a:p>
            <a:pPr>
              <a:lnSpc>
                <a:spcPct val="120000"/>
              </a:lnSpc>
            </a:pPr>
            <a:r>
              <a:rPr lang="en-US" altLang="zh-CN" sz="2300" dirty="0"/>
              <a:t> length=300)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self.sigma_slider.set</a:t>
            </a:r>
            <a:r>
              <a:rPr lang="en-US" altLang="zh-CN" sz="2300" dirty="0"/>
              <a:t>(</a:t>
            </a:r>
            <a:r>
              <a:rPr lang="en-US" altLang="zh-CN" sz="2300" dirty="0" err="1"/>
              <a:t>self.sigma</a:t>
            </a:r>
            <a:r>
              <a:rPr lang="en-US" altLang="zh-CN" sz="2300" dirty="0"/>
              <a:t>)</a:t>
            </a:r>
            <a:endParaRPr lang="zh-CN" altLang="zh-CN" sz="2300" dirty="0"/>
          </a:p>
          <a:p>
            <a:pPr>
              <a:lnSpc>
                <a:spcPct val="120000"/>
              </a:lnSpc>
            </a:pPr>
            <a:r>
              <a:rPr lang="en-US" altLang="zh-CN" sz="2300" dirty="0"/>
              <a:t>        </a:t>
            </a:r>
            <a:r>
              <a:rPr lang="en-US" altLang="zh-CN" sz="2300" dirty="0" err="1"/>
              <a:t>self.sigma_slider.grid</a:t>
            </a:r>
            <a:r>
              <a:rPr lang="en-US" altLang="zh-CN" sz="2300" dirty="0"/>
              <a:t>(row=1, column=1, sticky=</a:t>
            </a:r>
            <a:r>
              <a:rPr lang="en-US" altLang="zh-CN" sz="2300" dirty="0" err="1"/>
              <a:t>tk.W</a:t>
            </a:r>
            <a:r>
              <a:rPr lang="en-US" altLang="zh-CN" sz="2300" dirty="0"/>
              <a:t>)</a:t>
            </a:r>
            <a:endParaRPr lang="zh-CN" altLang="zh-CN" sz="2300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lustering…"/>
          <p:cNvSpPr txBox="1">
            <a:spLocks noGrp="1"/>
          </p:cNvSpPr>
          <p:nvPr>
            <p:ph type="body" idx="21"/>
          </p:nvPr>
        </p:nvSpPr>
        <p:spPr>
          <a:xfrm>
            <a:off x="69260" y="1309881"/>
            <a:ext cx="6761845" cy="73200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sz="1600" dirty="0"/>
              <a:t># </a:t>
            </a:r>
            <a:r>
              <a:rPr lang="zh-CN" altLang="zh-CN" sz="1600" dirty="0"/>
              <a:t>颜色选择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color_label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tk.Label</a:t>
            </a:r>
            <a:r>
              <a:rPr lang="en-US" altLang="zh-CN" sz="1600" dirty="0"/>
              <a:t>(frame, text="</a:t>
            </a:r>
            <a:r>
              <a:rPr lang="zh-CN" altLang="zh-CN" sz="1600" dirty="0"/>
              <a:t>颜色</a:t>
            </a:r>
            <a:r>
              <a:rPr lang="en-US" altLang="zh-CN" sz="1600" dirty="0"/>
              <a:t>:")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color_label.grid</a:t>
            </a:r>
            <a:r>
              <a:rPr lang="en-US" altLang="zh-CN" sz="1600" dirty="0"/>
              <a:t>(row=2, column=0, sticky=</a:t>
            </a:r>
            <a:r>
              <a:rPr lang="en-US" altLang="zh-CN" sz="1600" dirty="0" err="1"/>
              <a:t>tk.W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self.color_var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tk.StringVar</a:t>
            </a:r>
            <a:r>
              <a:rPr lang="en-US" altLang="zh-CN" sz="1600" dirty="0"/>
              <a:t>(value=</a:t>
            </a:r>
            <a:r>
              <a:rPr lang="en-US" altLang="zh-CN" sz="1600" dirty="0" err="1"/>
              <a:t>self.colour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    colors = ['red', 'green', 'blue', 'purple', 'orange’]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color_frame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tk.Frame</a:t>
            </a:r>
            <a:r>
              <a:rPr lang="en-US" altLang="zh-CN" sz="1600" dirty="0"/>
              <a:t>(frame)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color_frame.grid</a:t>
            </a:r>
            <a:r>
              <a:rPr lang="en-US" altLang="zh-CN" sz="1600" dirty="0"/>
              <a:t>(row=2, column=1, sticky=</a:t>
            </a:r>
            <a:r>
              <a:rPr lang="en-US" altLang="zh-CN" sz="1600" dirty="0" err="1"/>
              <a:t>tk.W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    for color in colors:</a:t>
            </a:r>
            <a:endParaRPr lang="zh-CN" altLang="zh-CN" sz="1600" dirty="0"/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rb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tk.Radiobutton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color_frame</a:t>
            </a:r>
            <a:r>
              <a:rPr lang="en-US" altLang="zh-CN" sz="1600" dirty="0"/>
              <a:t>, text=color, variable=</a:t>
            </a:r>
            <a:r>
              <a:rPr lang="en-US" altLang="zh-CN" sz="1600" dirty="0" err="1"/>
              <a:t>self.color_var</a:t>
            </a:r>
            <a:r>
              <a:rPr lang="en-US" altLang="zh-CN" sz="1600" dirty="0"/>
              <a:t>,</a:t>
            </a:r>
            <a:endParaRPr lang="zh-CN" altLang="zh-CN" sz="1600" dirty="0"/>
          </a:p>
          <a:p>
            <a:r>
              <a:rPr lang="en-US" altLang="zh-CN" sz="1600" dirty="0"/>
              <a:t>                               value=color, command=</a:t>
            </a:r>
            <a:r>
              <a:rPr lang="en-US" altLang="zh-CN" sz="1600" dirty="0" err="1"/>
              <a:t>self.on_color_change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            </a:t>
            </a:r>
            <a:r>
              <a:rPr lang="en-US" altLang="zh-CN" sz="1600" dirty="0" err="1"/>
              <a:t>rb.pack</a:t>
            </a:r>
            <a:r>
              <a:rPr lang="en-US" altLang="zh-CN" sz="1600" dirty="0"/>
              <a:t>(side=</a:t>
            </a:r>
            <a:r>
              <a:rPr lang="en-US" altLang="zh-CN" sz="1600" dirty="0" err="1"/>
              <a:t>tk.LEFT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padx</a:t>
            </a:r>
            <a:r>
              <a:rPr lang="en-US" altLang="zh-CN" sz="1600" dirty="0"/>
              <a:t>=5)</a:t>
            </a:r>
            <a:endParaRPr lang="zh-CN" altLang="zh-CN" sz="1600" dirty="0"/>
          </a:p>
          <a:p>
            <a:r>
              <a:rPr lang="en-US" altLang="zh-CN" sz="1600" dirty="0"/>
              <a:t>    def </a:t>
            </a:r>
            <a:r>
              <a:rPr lang="en-US" altLang="zh-CN" sz="1600" dirty="0" err="1"/>
              <a:t>on_mu_change</a:t>
            </a:r>
            <a:r>
              <a:rPr lang="en-US" altLang="zh-CN" sz="1600" dirty="0"/>
              <a:t>(self, value):</a:t>
            </a:r>
            <a:endParaRPr lang="zh-CN" altLang="zh-CN" sz="1600" dirty="0"/>
          </a:p>
          <a:p>
            <a:r>
              <a:rPr lang="en-US" altLang="zh-CN" sz="1600" dirty="0"/>
              <a:t>        """</a:t>
            </a:r>
            <a:r>
              <a:rPr lang="zh-CN" altLang="zh-CN" sz="1600" dirty="0"/>
              <a:t>处理μ值变化</a:t>
            </a:r>
            <a:r>
              <a:rPr lang="en-US" altLang="zh-CN" sz="1600" dirty="0"/>
              <a:t>"""</a:t>
            </a:r>
            <a:endParaRPr lang="zh-CN" altLang="zh-CN" sz="1600" dirty="0"/>
          </a:p>
          <a:p>
            <a:r>
              <a:rPr lang="en-US" altLang="zh-CN" sz="1600" dirty="0"/>
              <a:t>        self.mu = float(value)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self.update_plot</a:t>
            </a:r>
            <a:r>
              <a:rPr lang="en-US" altLang="zh-CN" sz="1600" dirty="0"/>
              <a:t>() </a:t>
            </a:r>
            <a:endParaRPr lang="zh-CN" altLang="zh-CN" sz="1600" dirty="0"/>
          </a:p>
          <a:p>
            <a:r>
              <a:rPr lang="en-US" altLang="zh-CN" sz="1600" dirty="0"/>
              <a:t>    def </a:t>
            </a:r>
            <a:r>
              <a:rPr lang="en-US" altLang="zh-CN" sz="1600" dirty="0" err="1"/>
              <a:t>on_sigma_change</a:t>
            </a:r>
            <a:r>
              <a:rPr lang="en-US" altLang="zh-CN" sz="1600" dirty="0"/>
              <a:t>(self, value):</a:t>
            </a:r>
            <a:endParaRPr lang="zh-CN" altLang="zh-CN" sz="1600" dirty="0"/>
          </a:p>
          <a:p>
            <a:r>
              <a:rPr lang="en-US" altLang="zh-CN" sz="1600" dirty="0"/>
              <a:t>        """</a:t>
            </a:r>
            <a:r>
              <a:rPr lang="zh-CN" altLang="zh-CN" sz="1600" dirty="0"/>
              <a:t>处理σ值变化</a:t>
            </a:r>
            <a:r>
              <a:rPr lang="en-US" altLang="zh-CN" sz="1600" dirty="0"/>
              <a:t>"""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self.sigma</a:t>
            </a:r>
            <a:r>
              <a:rPr lang="en-US" altLang="zh-CN" sz="1600" dirty="0"/>
              <a:t> = float(value)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self.update_plot</a:t>
            </a:r>
            <a:r>
              <a:rPr lang="en-US" altLang="zh-CN" sz="1600" dirty="0"/>
              <a:t>()</a:t>
            </a:r>
            <a:endParaRPr lang="zh-CN" altLang="zh-CN" sz="1600" dirty="0"/>
          </a:p>
          <a:p>
            <a:r>
              <a:rPr lang="en-US" altLang="zh-CN" sz="1600" dirty="0"/>
              <a:t>    def </a:t>
            </a:r>
            <a:r>
              <a:rPr lang="en-US" altLang="zh-CN" sz="1600" dirty="0" err="1"/>
              <a:t>on_color_change</a:t>
            </a:r>
            <a:r>
              <a:rPr lang="en-US" altLang="zh-CN" sz="1600" dirty="0"/>
              <a:t>(self):</a:t>
            </a:r>
            <a:endParaRPr lang="zh-CN" altLang="zh-CN" sz="1600" dirty="0"/>
          </a:p>
          <a:p>
            <a:r>
              <a:rPr lang="en-US" altLang="zh-CN" sz="1600" dirty="0"/>
              <a:t>        """</a:t>
            </a:r>
            <a:r>
              <a:rPr lang="zh-CN" altLang="zh-CN" sz="1600" dirty="0"/>
              <a:t>处理颜色变化</a:t>
            </a:r>
            <a:r>
              <a:rPr lang="en-US" altLang="zh-CN" sz="1600" dirty="0"/>
              <a:t>"""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self.colour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self.color_var.get</a:t>
            </a:r>
            <a:r>
              <a:rPr lang="en-US" altLang="zh-CN" sz="1600" dirty="0"/>
              <a:t>()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self.update_plot</a:t>
            </a:r>
            <a:r>
              <a:rPr lang="en-US" altLang="zh-CN" sz="1600" dirty="0"/>
              <a:t>()</a:t>
            </a:r>
            <a:endParaRPr lang="zh-CN" altLang="zh-CN" sz="1600" dirty="0"/>
          </a:p>
          <a:p>
            <a:r>
              <a:rPr lang="en-US" altLang="zh-CN" sz="1600" dirty="0"/>
              <a:t>    def </a:t>
            </a:r>
            <a:r>
              <a:rPr lang="en-US" altLang="zh-CN" sz="1600" dirty="0" err="1"/>
              <a:t>update_plot</a:t>
            </a:r>
            <a:r>
              <a:rPr lang="en-US" altLang="zh-CN" sz="1600" dirty="0"/>
              <a:t>(self):</a:t>
            </a:r>
            <a:endParaRPr lang="zh-CN" altLang="zh-CN" sz="1600" dirty="0"/>
          </a:p>
          <a:p>
            <a:r>
              <a:rPr lang="en-US" altLang="zh-CN" sz="1600" dirty="0"/>
              <a:t>        """</a:t>
            </a:r>
            <a:r>
              <a:rPr lang="zh-CN" altLang="zh-CN" sz="1600" dirty="0"/>
              <a:t>更新图形</a:t>
            </a:r>
            <a:r>
              <a:rPr lang="en-US" altLang="zh-CN" sz="1600" dirty="0"/>
              <a:t>"""</a:t>
            </a:r>
            <a:endParaRPr lang="zh-CN" altLang="zh-CN" sz="1600" dirty="0"/>
          </a:p>
          <a:p>
            <a:r>
              <a:rPr lang="en-US" altLang="zh-CN" sz="1600" dirty="0"/>
              <a:t>        # </a:t>
            </a:r>
            <a:r>
              <a:rPr lang="zh-CN" altLang="zh-CN" sz="1600" dirty="0"/>
              <a:t>清除之前的图形</a:t>
            </a:r>
          </a:p>
          <a:p>
            <a:r>
              <a:rPr lang="en-US" altLang="zh-CN" sz="1600" dirty="0"/>
              <a:t>        self.ax1.clear()</a:t>
            </a:r>
            <a:endParaRPr lang="zh-CN" altLang="zh-CN" sz="1600" dirty="0"/>
          </a:p>
          <a:p>
            <a:r>
              <a:rPr lang="en-US" altLang="zh-CN" sz="1600" dirty="0"/>
              <a:t>        self.ax2.clear()</a:t>
            </a:r>
            <a:endParaRPr lang="zh-CN" altLang="zh-CN" sz="1600" dirty="0"/>
          </a:p>
          <a:p>
            <a:pPr>
              <a:lnSpc>
                <a:spcPct val="150000"/>
              </a:lnSpc>
              <a:buClr>
                <a:srgbClr val="5A5F5E"/>
              </a:buClr>
              <a:buSzPct val="100000"/>
              <a:defRPr>
                <a:solidFill>
                  <a:srgbClr val="5A5F5E"/>
                </a:solidFill>
              </a:defRPr>
            </a:pPr>
            <a:endParaRPr sz="1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E3E586-2D93-A956-3721-CDEC62BE5442}"/>
              </a:ext>
            </a:extLst>
          </p:cNvPr>
          <p:cNvSpPr txBox="1"/>
          <p:nvPr/>
        </p:nvSpPr>
        <p:spPr>
          <a:xfrm>
            <a:off x="6239435" y="1309881"/>
            <a:ext cx="6893859" cy="90353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r>
              <a:rPr lang="en-US" altLang="zh-CN" sz="1600" dirty="0"/>
              <a:t>        # </a:t>
            </a:r>
            <a:r>
              <a:rPr lang="zh-CN" altLang="zh-CN" sz="1600" dirty="0"/>
              <a:t>设置</a:t>
            </a:r>
            <a:r>
              <a:rPr lang="en-US" altLang="zh-CN" sz="1600" dirty="0"/>
              <a:t>x</a:t>
            </a:r>
            <a:r>
              <a:rPr lang="zh-CN" altLang="zh-CN" sz="1600" dirty="0"/>
              <a:t>轴范围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x_axis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np.linspace</a:t>
            </a:r>
            <a:r>
              <a:rPr lang="en-US" altLang="zh-CN" sz="1600" dirty="0"/>
              <a:t>(-10, 10, 1000)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endParaRPr lang="zh-CN" altLang="zh-CN" sz="1600" dirty="0"/>
          </a:p>
          <a:p>
            <a:r>
              <a:rPr lang="en-US" altLang="zh-CN" sz="1600" dirty="0"/>
              <a:t>        # </a:t>
            </a:r>
            <a:r>
              <a:rPr lang="zh-CN" altLang="zh-CN" sz="1600" dirty="0"/>
              <a:t>上部分：</a:t>
            </a:r>
            <a:r>
              <a:rPr lang="en-US" altLang="zh-CN" sz="1600" dirty="0"/>
              <a:t>PDF</a:t>
            </a:r>
            <a:endParaRPr lang="zh-CN" altLang="zh-CN" sz="1600" dirty="0"/>
          </a:p>
          <a:p>
            <a:r>
              <a:rPr lang="en-US" altLang="zh-CN" sz="1600" dirty="0"/>
              <a:t>        self.ax1.plot(</a:t>
            </a:r>
            <a:r>
              <a:rPr lang="en-US" altLang="zh-CN" sz="1600" dirty="0" err="1"/>
              <a:t>x_axis</a:t>
            </a:r>
            <a:r>
              <a:rPr lang="en-US" altLang="zh-CN" sz="1600" dirty="0"/>
              <a:t>, stats.norm.pdf(</a:t>
            </a:r>
            <a:r>
              <a:rPr lang="en-US" altLang="zh-CN" sz="1600" dirty="0" err="1"/>
              <a:t>x_axis</a:t>
            </a:r>
            <a:r>
              <a:rPr lang="en-US" altLang="zh-CN" sz="1600" dirty="0"/>
              <a:t>, self.mu, </a:t>
            </a:r>
            <a:r>
              <a:rPr lang="en-US" altLang="zh-CN" sz="1600" dirty="0" err="1"/>
              <a:t>self.sigma</a:t>
            </a:r>
            <a:r>
              <a:rPr lang="en-US" altLang="zh-CN" sz="1600" dirty="0"/>
              <a:t>), </a:t>
            </a:r>
          </a:p>
          <a:p>
            <a:r>
              <a:rPr lang="en-US" altLang="zh-CN" sz="1600" dirty="0"/>
              <a:t>        c=</a:t>
            </a:r>
            <a:r>
              <a:rPr lang="en-US" altLang="zh-CN" sz="1600" dirty="0" err="1"/>
              <a:t>self.colour</a:t>
            </a:r>
            <a:r>
              <a:rPr lang="en-US" altLang="zh-CN" sz="1600" dirty="0"/>
              <a:t>, linewidth=2)</a:t>
            </a:r>
            <a:endParaRPr lang="zh-CN" altLang="zh-CN" sz="1600" dirty="0"/>
          </a:p>
          <a:p>
            <a:r>
              <a:rPr lang="en-US" altLang="zh-CN" sz="1600" dirty="0"/>
              <a:t>        self.ax1.set_xlabel('X')</a:t>
            </a:r>
            <a:endParaRPr lang="zh-CN" altLang="zh-CN" sz="1600" dirty="0"/>
          </a:p>
          <a:p>
            <a:r>
              <a:rPr lang="en-US" altLang="zh-CN" sz="1600" dirty="0"/>
              <a:t>        self.ax1.set_ylabel('pdf')</a:t>
            </a:r>
            <a:endParaRPr lang="zh-CN" altLang="zh-CN" sz="1600" dirty="0"/>
          </a:p>
          <a:p>
            <a:r>
              <a:rPr lang="en-US" altLang="zh-CN" sz="1600" dirty="0"/>
              <a:t>        self.ax1.set_ylim(0, 1)</a:t>
            </a:r>
            <a:endParaRPr lang="zh-CN" altLang="zh-CN" sz="1600" dirty="0"/>
          </a:p>
          <a:p>
            <a:r>
              <a:rPr lang="en-US" altLang="zh-CN" sz="1600" dirty="0"/>
              <a:t>        self.ax1.set_xlim(-10, 10)</a:t>
            </a:r>
            <a:endParaRPr lang="zh-CN" altLang="zh-CN" sz="1600" dirty="0"/>
          </a:p>
          <a:p>
            <a:r>
              <a:rPr lang="en-US" altLang="zh-CN" sz="1600" dirty="0"/>
              <a:t>        self.ax1.set_title(f'</a:t>
            </a:r>
            <a:r>
              <a:rPr lang="zh-CN" altLang="zh-CN" sz="1600" dirty="0"/>
              <a:t>概率密度函数</a:t>
            </a:r>
            <a:r>
              <a:rPr lang="en-US" altLang="zh-CN" sz="1600" dirty="0"/>
              <a:t> (</a:t>
            </a:r>
            <a:r>
              <a:rPr lang="zh-CN" altLang="zh-CN" sz="1600" dirty="0"/>
              <a:t>μ</a:t>
            </a:r>
            <a:r>
              <a:rPr lang="en-US" altLang="zh-CN" sz="1600" dirty="0"/>
              <a:t>={self.mu}, </a:t>
            </a:r>
            <a:r>
              <a:rPr lang="zh-CN" altLang="zh-CN" sz="1600" dirty="0"/>
              <a:t>σ</a:t>
            </a:r>
            <a:r>
              <a:rPr lang="en-US" altLang="zh-CN" sz="1600" dirty="0"/>
              <a:t>={self.sigma:.2f})’,</a:t>
            </a:r>
          </a:p>
          <a:p>
            <a:r>
              <a:rPr lang="en-US" altLang="zh-CN" sz="1600" dirty="0"/>
              <a:t> </a:t>
            </a:r>
            <a:r>
              <a:rPr lang="en-US" altLang="zh-CN" sz="1600" dirty="0" err="1"/>
              <a:t>fontweight</a:t>
            </a:r>
            <a:r>
              <a:rPr lang="en-US" altLang="zh-CN" sz="1600" dirty="0"/>
              <a:t>="bold")</a:t>
            </a:r>
            <a:endParaRPr lang="zh-CN" altLang="zh-CN" sz="1600" dirty="0"/>
          </a:p>
          <a:p>
            <a:r>
              <a:rPr lang="en-US" altLang="zh-CN" sz="1600" dirty="0"/>
              <a:t>        self.ax1.grid(True, alpha=0.3)      </a:t>
            </a:r>
            <a:endParaRPr lang="zh-CN" altLang="zh-CN" sz="1600" dirty="0"/>
          </a:p>
          <a:p>
            <a:r>
              <a:rPr lang="en-US" altLang="zh-CN" sz="1600" dirty="0"/>
              <a:t>        # </a:t>
            </a:r>
            <a:r>
              <a:rPr lang="zh-CN" altLang="zh-CN" sz="1600" dirty="0"/>
              <a:t>下部分：</a:t>
            </a:r>
            <a:r>
              <a:rPr lang="en-US" altLang="zh-CN" sz="1600" dirty="0"/>
              <a:t>CDF</a:t>
            </a:r>
            <a:endParaRPr lang="zh-CN" altLang="zh-CN" sz="1600" dirty="0"/>
          </a:p>
          <a:p>
            <a:r>
              <a:rPr lang="en-US" altLang="zh-CN" sz="1600" dirty="0"/>
              <a:t>        self.ax2.plot(</a:t>
            </a:r>
            <a:r>
              <a:rPr lang="en-US" altLang="zh-CN" sz="1600" dirty="0" err="1"/>
              <a:t>x_axis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stats.norm.cdf</a:t>
            </a:r>
            <a:r>
              <a:rPr lang="en-US" altLang="zh-CN" sz="1600" dirty="0"/>
              <a:t>(</a:t>
            </a:r>
            <a:r>
              <a:rPr lang="en-US" altLang="zh-CN" sz="1600" dirty="0" err="1"/>
              <a:t>x_axis</a:t>
            </a:r>
            <a:r>
              <a:rPr lang="en-US" altLang="zh-CN" sz="1600" dirty="0"/>
              <a:t>, self.mu, </a:t>
            </a:r>
            <a:r>
              <a:rPr lang="en-US" altLang="zh-CN" sz="1600" dirty="0" err="1"/>
              <a:t>self.sigma</a:t>
            </a:r>
            <a:r>
              <a:rPr lang="en-US" altLang="zh-CN" sz="1600" dirty="0"/>
              <a:t>), </a:t>
            </a:r>
            <a:endParaRPr lang="zh-CN" altLang="zh-CN" sz="1600" dirty="0"/>
          </a:p>
          <a:p>
            <a:r>
              <a:rPr lang="en-US" altLang="zh-CN" sz="1600" dirty="0"/>
              <a:t>                     c=</a:t>
            </a:r>
            <a:r>
              <a:rPr lang="en-US" altLang="zh-CN" sz="1600" dirty="0" err="1"/>
              <a:t>self.colour</a:t>
            </a:r>
            <a:r>
              <a:rPr lang="en-US" altLang="zh-CN" sz="1600" dirty="0"/>
              <a:t>, linewidth=2)</a:t>
            </a:r>
            <a:endParaRPr lang="zh-CN" altLang="zh-CN" sz="1600" dirty="0"/>
          </a:p>
          <a:p>
            <a:r>
              <a:rPr lang="en-US" altLang="zh-CN" sz="1600" dirty="0"/>
              <a:t>        self.ax2.set_xlabel('X')</a:t>
            </a:r>
            <a:endParaRPr lang="zh-CN" altLang="zh-CN" sz="1600" dirty="0"/>
          </a:p>
          <a:p>
            <a:r>
              <a:rPr lang="en-US" altLang="zh-CN" sz="1600" dirty="0"/>
              <a:t>        self.ax2.set_ylabel('</a:t>
            </a:r>
            <a:r>
              <a:rPr lang="en-US" altLang="zh-CN" sz="1600" dirty="0" err="1"/>
              <a:t>cdf</a:t>
            </a:r>
            <a:r>
              <a:rPr lang="en-US" altLang="zh-CN" sz="1600" dirty="0"/>
              <a:t>')</a:t>
            </a:r>
            <a:endParaRPr lang="zh-CN" altLang="zh-CN" sz="1600" dirty="0"/>
          </a:p>
          <a:p>
            <a:r>
              <a:rPr lang="en-US" altLang="zh-CN" sz="1600" dirty="0"/>
              <a:t>        self.ax2.set_ylim(0, 1)</a:t>
            </a:r>
            <a:endParaRPr lang="zh-CN" altLang="zh-CN" sz="1600" dirty="0"/>
          </a:p>
          <a:p>
            <a:r>
              <a:rPr lang="en-US" altLang="zh-CN" sz="1600" dirty="0"/>
              <a:t>        self.ax2.set_xlim(-10, 10)</a:t>
            </a:r>
            <a:endParaRPr lang="zh-CN" altLang="zh-CN" sz="1600" dirty="0"/>
          </a:p>
          <a:p>
            <a:r>
              <a:rPr lang="en-US" altLang="zh-CN" sz="1600" dirty="0"/>
              <a:t>        self.ax2.set_title(f'</a:t>
            </a:r>
            <a:r>
              <a:rPr lang="zh-CN" altLang="zh-CN" sz="1600" dirty="0"/>
              <a:t>累积分布函数</a:t>
            </a:r>
            <a:r>
              <a:rPr lang="en-US" altLang="zh-CN" sz="1600" dirty="0"/>
              <a:t> (</a:t>
            </a:r>
            <a:r>
              <a:rPr lang="zh-CN" altLang="zh-CN" sz="1600" dirty="0"/>
              <a:t>μ</a:t>
            </a:r>
            <a:r>
              <a:rPr lang="en-US" altLang="zh-CN" sz="1600" dirty="0"/>
              <a:t>={self.mu}, </a:t>
            </a:r>
            <a:r>
              <a:rPr lang="zh-CN" altLang="zh-CN" sz="1600" dirty="0"/>
              <a:t>σ</a:t>
            </a:r>
            <a:r>
              <a:rPr lang="en-US" altLang="zh-CN" sz="1600" dirty="0"/>
              <a:t>={self.sigma:.2f})’, </a:t>
            </a:r>
          </a:p>
          <a:p>
            <a:r>
              <a:rPr lang="en-US" altLang="zh-CN" sz="1600" dirty="0" err="1"/>
              <a:t>fontweight</a:t>
            </a:r>
            <a:r>
              <a:rPr lang="en-US" altLang="zh-CN" sz="1600" dirty="0"/>
              <a:t>="bold")</a:t>
            </a:r>
            <a:endParaRPr lang="zh-CN" altLang="zh-CN" sz="1600" dirty="0"/>
          </a:p>
          <a:p>
            <a:r>
              <a:rPr lang="en-US" altLang="zh-CN" sz="1600" dirty="0"/>
              <a:t>        self.ax2.grid(True, alpha=0.3)       </a:t>
            </a:r>
            <a:endParaRPr lang="zh-CN" altLang="zh-CN" sz="1600" dirty="0"/>
          </a:p>
          <a:p>
            <a:r>
              <a:rPr lang="en-US" altLang="zh-CN" sz="1600" dirty="0"/>
              <a:t>        # </a:t>
            </a:r>
            <a:r>
              <a:rPr lang="zh-CN" altLang="zh-CN" sz="1600" dirty="0"/>
              <a:t>调整布局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self.fig.tight_layout</a:t>
            </a:r>
            <a:r>
              <a:rPr lang="en-US" altLang="zh-CN" sz="1600" dirty="0"/>
              <a:t>(pad=3.0)     </a:t>
            </a:r>
            <a:endParaRPr lang="zh-CN" altLang="zh-CN" sz="1600" dirty="0"/>
          </a:p>
          <a:p>
            <a:r>
              <a:rPr lang="en-US" altLang="zh-CN" sz="1600" dirty="0"/>
              <a:t>        # </a:t>
            </a:r>
            <a:r>
              <a:rPr lang="zh-CN" altLang="zh-CN" sz="1600" dirty="0"/>
              <a:t>重绘图形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self.canvas.draw</a:t>
            </a:r>
            <a:r>
              <a:rPr lang="en-US" altLang="zh-CN" sz="1600" dirty="0"/>
              <a:t>()</a:t>
            </a:r>
            <a:endParaRPr lang="zh-CN" altLang="zh-CN" sz="1600" dirty="0"/>
          </a:p>
          <a:p>
            <a:r>
              <a:rPr lang="en-US" altLang="zh-CN" sz="1600" dirty="0"/>
              <a:t># </a:t>
            </a:r>
            <a:r>
              <a:rPr lang="zh-CN" altLang="zh-CN" sz="1600" dirty="0"/>
              <a:t>创建主窗口</a:t>
            </a:r>
          </a:p>
          <a:p>
            <a:r>
              <a:rPr lang="en-US" altLang="zh-CN" sz="1600" dirty="0"/>
              <a:t>root = </a:t>
            </a:r>
            <a:r>
              <a:rPr lang="en-US" altLang="zh-CN" sz="1600" dirty="0" err="1"/>
              <a:t>tk.Tk</a:t>
            </a:r>
            <a:r>
              <a:rPr lang="en-US" altLang="zh-CN" sz="1600" dirty="0"/>
              <a:t>()</a:t>
            </a:r>
            <a:endParaRPr lang="zh-CN" altLang="zh-CN" sz="1600" dirty="0"/>
          </a:p>
          <a:p>
            <a:r>
              <a:rPr lang="en-US" altLang="zh-CN" sz="1600" dirty="0"/>
              <a:t>app = </a:t>
            </a:r>
            <a:r>
              <a:rPr lang="en-US" altLang="zh-CN" sz="1600" dirty="0" err="1"/>
              <a:t>InteractiveDistribution</a:t>
            </a:r>
            <a:r>
              <a:rPr lang="en-US" altLang="zh-CN" sz="1600" dirty="0"/>
              <a:t>(root)</a:t>
            </a:r>
            <a:endParaRPr lang="zh-CN" altLang="zh-CN" sz="1600" dirty="0"/>
          </a:p>
          <a:p>
            <a:r>
              <a:rPr lang="en-US" altLang="zh-CN" sz="1600" dirty="0" err="1"/>
              <a:t>root.mainloop</a:t>
            </a:r>
            <a:r>
              <a:rPr lang="en-US" altLang="zh-CN" sz="1600" dirty="0"/>
              <a:t>()</a:t>
            </a:r>
            <a:endParaRPr lang="zh-CN" altLang="zh-CN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7D8DCB-CB15-2A88-E963-84D1426A1429}"/>
              </a:ext>
            </a:extLst>
          </p:cNvPr>
          <p:cNvSpPr/>
          <p:nvPr/>
        </p:nvSpPr>
        <p:spPr>
          <a:xfrm>
            <a:off x="762000" y="395481"/>
            <a:ext cx="1676400" cy="914400"/>
          </a:xfrm>
          <a:prstGeom prst="rect">
            <a:avLst/>
          </a:prstGeom>
          <a:solidFill>
            <a:srgbClr val="E6E6E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a Description"/>
          <p:cNvSpPr txBox="1">
            <a:spLocks noGrp="1"/>
          </p:cNvSpPr>
          <p:nvPr>
            <p:ph type="body" idx="21"/>
          </p:nvPr>
        </p:nvSpPr>
        <p:spPr>
          <a:xfrm>
            <a:off x="7558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Automatic visualization of normal distributions</a:t>
            </a:r>
            <a:endParaRPr dirty="0"/>
          </a:p>
        </p:txBody>
      </p:sp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66" name="29 industries (transportation, media, utilities etc.)…"/>
          <p:cNvSpPr txBox="1"/>
          <p:nvPr/>
        </p:nvSpPr>
        <p:spPr>
          <a:xfrm>
            <a:off x="381000" y="889000"/>
            <a:ext cx="11468100" cy="3206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lnSpc>
                <a:spcPct val="150000"/>
              </a:lnSpc>
              <a:defRPr>
                <a:solidFill>
                  <a:schemeClr val="accent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68" name="Clustering"/>
          <p:cNvSpPr txBox="1"/>
          <p:nvPr/>
        </p:nvSpPr>
        <p:spPr>
          <a:xfrm>
            <a:off x="755809" y="213147"/>
            <a:ext cx="9502858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Clustering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F89EDB3-49C7-AC80-99FA-2A740D5C2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26051"/>
              </p:ext>
            </p:extLst>
          </p:nvPr>
        </p:nvGraphicFramePr>
        <p:xfrm>
          <a:off x="5892800" y="5564188"/>
          <a:ext cx="168275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5" imgW="1682780" imgH="520759" progId="Package">
                  <p:embed/>
                </p:oleObj>
              </mc:Choice>
              <mc:Fallback>
                <p:oleObj name="包装程序外壳对象" showAsIcon="1" r:id="rId5" imgW="1682780" imgH="520759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92800" y="5564188"/>
                        <a:ext cx="168275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我的影片 1">
            <a:hlinkClick r:id="" action="ppaction://media"/>
            <a:extLst>
              <a:ext uri="{FF2B5EF4-FFF2-40B4-BE49-F238E27FC236}">
                <a16:creationId xmlns:a16="http://schemas.microsoft.com/office/drawing/2014/main" id="{CB55F0A2-B2A5-8020-422A-685139FAFA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15906" r="15713"/>
          <a:stretch>
            <a:fillRect/>
          </a:stretch>
        </p:blipFill>
        <p:spPr>
          <a:xfrm>
            <a:off x="2294963" y="1778280"/>
            <a:ext cx="8122025" cy="668101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pectral Clustering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113055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2.A N( mu, SIGMA) in a rotating plot</a:t>
            </a:r>
            <a:endParaRPr dirty="0"/>
          </a:p>
        </p:txBody>
      </p:sp>
      <p:sp>
        <p:nvSpPr>
          <p:cNvPr id="7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74" name="Clustering"/>
          <p:cNvSpPr txBox="1"/>
          <p:nvPr/>
        </p:nvSpPr>
        <p:spPr>
          <a:xfrm>
            <a:off x="755809" y="213147"/>
            <a:ext cx="9502858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Clustering</a:t>
            </a:r>
          </a:p>
        </p:txBody>
      </p:sp>
      <p:pic>
        <p:nvPicPr>
          <p:cNvPr id="76" name="qletlogo_tr.png" descr="qletlogo_tr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1191" y="8278791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708D4A-FEE1-B0D6-2837-4C48CFF3E6F6}"/>
              </a:ext>
            </a:extLst>
          </p:cNvPr>
          <p:cNvSpPr txBox="1"/>
          <p:nvPr/>
        </p:nvSpPr>
        <p:spPr>
          <a:xfrm>
            <a:off x="1219200" y="2420471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B8FB2C-216F-B072-8AA6-11F616F9081D}"/>
              </a:ext>
            </a:extLst>
          </p:cNvPr>
          <p:cNvSpPr txBox="1"/>
          <p:nvPr/>
        </p:nvSpPr>
        <p:spPr>
          <a:xfrm>
            <a:off x="755809" y="1644908"/>
            <a:ext cx="11467783" cy="6633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lnSpcReduction="10000"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import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numpy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as np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import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plotly.graph_objects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as go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#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定义参数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mu =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sigma =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np.linspace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(mu - 3*sigma, mu + 3*sigma, 50)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np.linspace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(mu - 3*sigma, mu + 3*sigma, 50)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X, Y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np.meshgrid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(x, y)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Z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np.exp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(-( (X-mu)**2 + (Y-mu)**2 )/(2*sigma**2)) / (2*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np.pi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*sigma**2)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#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创建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3D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曲面图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fig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go.Figure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(data=[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go.Surface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(x=X, y=Y, z=Z,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colorscale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='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Viridis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')])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fig.update_layout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title='3D Rotatable Normal Distribution',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scene=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dict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xaxis_title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='X',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yaxis_title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='Y',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zaxis_title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='Z'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),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width=800,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height=600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fig.show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()  #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可自由旋转查看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pectral Clustering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3D Rotatable Normal Distribution</a:t>
            </a:r>
            <a:endParaRPr dirty="0"/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82" name="Cluster 1: &quot;1: Transportation&quot;; &quot;8: Basic Chemicals&quot;; &quot;12: Real Estate&quot;; &quot;13: Non-Ferrous Metals&quot;; &quot;15: Automobiles&quot;; &quot;16: Coal&quot;; &quot;17: Environmental Protection&quot;;…"/>
          <p:cNvSpPr txBox="1"/>
          <p:nvPr/>
        </p:nvSpPr>
        <p:spPr>
          <a:xfrm>
            <a:off x="377669" y="1405638"/>
            <a:ext cx="11468101" cy="7766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4500">
              <a:lnSpc>
                <a:spcPct val="110000"/>
              </a:lnSpc>
              <a:buClr>
                <a:srgbClr val="00599E"/>
              </a:buClr>
              <a:buSzPct val="100000"/>
              <a:defRPr sz="2900">
                <a:solidFill>
                  <a:srgbClr val="5A5F5E"/>
                </a:solidFill>
              </a:defRPr>
            </a:pPr>
            <a:endParaRPr lang="en-US" dirty="0"/>
          </a:p>
        </p:txBody>
      </p:sp>
      <p:sp>
        <p:nvSpPr>
          <p:cNvPr id="83" name="Clustering"/>
          <p:cNvSpPr txBox="1"/>
          <p:nvPr/>
        </p:nvSpPr>
        <p:spPr>
          <a:xfrm>
            <a:off x="755809" y="213147"/>
            <a:ext cx="9502858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Clustering</a:t>
            </a:r>
          </a:p>
        </p:txBody>
      </p:sp>
      <p:pic>
        <p:nvPicPr>
          <p:cNvPr id="3" name="我的影片 2">
            <a:hlinkClick r:id="" action="ppaction://media"/>
            <a:extLst>
              <a:ext uri="{FF2B5EF4-FFF2-40B4-BE49-F238E27FC236}">
                <a16:creationId xmlns:a16="http://schemas.microsoft.com/office/drawing/2014/main" id="{56D83882-AEBF-7BB7-0A0F-6FD30C7FC9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227" r="18244"/>
          <a:stretch>
            <a:fillRect/>
          </a:stretch>
        </p:blipFill>
        <p:spPr>
          <a:xfrm>
            <a:off x="2633154" y="1603749"/>
            <a:ext cx="7738491" cy="685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-SNE Dimensionality Reduction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3.Repair of the slider plot for BTC </a:t>
            </a:r>
            <a:endParaRPr dirty="0"/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89" name="Clustering"/>
          <p:cNvSpPr txBox="1"/>
          <p:nvPr/>
        </p:nvSpPr>
        <p:spPr>
          <a:xfrm>
            <a:off x="755809" y="213147"/>
            <a:ext cx="9502858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Clustering</a:t>
            </a:r>
          </a:p>
        </p:txBody>
      </p:sp>
      <p:pic>
        <p:nvPicPr>
          <p:cNvPr id="91" name="qletlogo_tr.png" descr="qletlogo_tr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A53671-B8E8-D293-35FA-E309F155BB3C}"/>
              </a:ext>
            </a:extLst>
          </p:cNvPr>
          <p:cNvSpPr txBox="1"/>
          <p:nvPr/>
        </p:nvSpPr>
        <p:spPr>
          <a:xfrm>
            <a:off x="298609" y="1379105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import pandas as pd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import requests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import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plotly.express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as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px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from dash import Dash, dcc, html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from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dash.dependencies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import Input, Output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# ===========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获取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BTC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历史价格数据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=============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def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get_btc_data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(days=365):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url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= "https://api.coingecko.com/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api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/v3/coins/bitcoin/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market_chart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"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params = {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vs_currency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":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usd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",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"days": days,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"interval": "daily"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}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resp =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requests.get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url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params=params)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data =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resp.json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prices = data['prices']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df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pd.DataFrame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(prices, columns=['Timestamp', 'Price'])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df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['Date'] =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pd.to_datetime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df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['Timestamp'], unit='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ms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')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   return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df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[['Date', 'Price']]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df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get_btc_data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(365)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68CE78-A6A2-74F9-1681-9C033E4674D0}"/>
              </a:ext>
            </a:extLst>
          </p:cNvPr>
          <p:cNvSpPr txBox="1"/>
          <p:nvPr/>
        </p:nvSpPr>
        <p:spPr>
          <a:xfrm>
            <a:off x="6651812" y="130057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r>
              <a:rPr lang="en-US" altLang="zh-CN" sz="1600" dirty="0"/>
              <a:t># =========== Dash </a:t>
            </a:r>
            <a:r>
              <a:rPr lang="zh-CN" altLang="en-US" sz="1600" dirty="0"/>
              <a:t>应用 </a:t>
            </a:r>
            <a:r>
              <a:rPr lang="en-US" altLang="zh-CN" sz="1600" dirty="0"/>
              <a:t>=============</a:t>
            </a:r>
          </a:p>
          <a:p>
            <a:r>
              <a:rPr lang="en-US" altLang="zh-CN" sz="1600" dirty="0"/>
              <a:t>app = Dash(__name__)</a:t>
            </a:r>
          </a:p>
          <a:p>
            <a:endParaRPr lang="en-US" altLang="zh-CN" sz="1600" dirty="0"/>
          </a:p>
          <a:p>
            <a:r>
              <a:rPr lang="en-US" altLang="zh-CN" sz="1600" dirty="0" err="1"/>
              <a:t>app.layout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html.Div</a:t>
            </a:r>
            <a:r>
              <a:rPr lang="en-US" altLang="zh-CN" sz="1600" dirty="0"/>
              <a:t>([</a:t>
            </a:r>
          </a:p>
          <a:p>
            <a:r>
              <a:rPr lang="en-US" altLang="zh-CN" sz="1600" dirty="0"/>
              <a:t>    html.H1("</a:t>
            </a:r>
            <a:r>
              <a:rPr lang="zh-CN" altLang="en-US" sz="1600" dirty="0"/>
              <a:t>比特币 </a:t>
            </a:r>
            <a:r>
              <a:rPr lang="en-US" altLang="zh-CN" sz="1600" dirty="0"/>
              <a:t>(BTC) </a:t>
            </a:r>
            <a:r>
              <a:rPr lang="zh-CN" altLang="en-US" sz="1600" dirty="0"/>
              <a:t>最近一年历史价格滑动图</a:t>
            </a:r>
            <a:r>
              <a:rPr lang="en-US" altLang="zh-CN" sz="1600" dirty="0"/>
              <a:t>", </a:t>
            </a:r>
          </a:p>
          <a:p>
            <a:r>
              <a:rPr lang="en-US" altLang="zh-CN" sz="1600" dirty="0"/>
              <a:t>style={"</a:t>
            </a:r>
            <a:r>
              <a:rPr lang="en-US" altLang="zh-CN" sz="1600" dirty="0" err="1"/>
              <a:t>textAlign</a:t>
            </a:r>
            <a:r>
              <a:rPr lang="en-US" altLang="zh-CN" sz="1600" dirty="0"/>
              <a:t>": "center"}),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dcc.Slider</a:t>
            </a:r>
            <a:r>
              <a:rPr lang="en-US" altLang="zh-CN" sz="1600" dirty="0"/>
              <a:t>(</a:t>
            </a:r>
          </a:p>
          <a:p>
            <a:r>
              <a:rPr lang="en-US" altLang="zh-CN" sz="1600" dirty="0"/>
              <a:t>        id='price-slider',</a:t>
            </a:r>
          </a:p>
          <a:p>
            <a:r>
              <a:rPr lang="en-US" altLang="zh-CN" sz="1600" dirty="0"/>
              <a:t>        min=0,</a:t>
            </a:r>
          </a:p>
          <a:p>
            <a:r>
              <a:rPr lang="en-US" altLang="zh-CN" sz="1600" dirty="0"/>
              <a:t>        max=</a:t>
            </a:r>
            <a:r>
              <a:rPr lang="en-US" altLang="zh-CN" sz="1600" dirty="0" err="1"/>
              <a:t>len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)-1,</a:t>
            </a:r>
          </a:p>
          <a:p>
            <a:r>
              <a:rPr lang="en-US" altLang="zh-CN" sz="1600" dirty="0"/>
              <a:t>        step=1,</a:t>
            </a:r>
          </a:p>
          <a:p>
            <a:r>
              <a:rPr lang="en-US" altLang="zh-CN" sz="1600" dirty="0"/>
              <a:t>        value=</a:t>
            </a:r>
            <a:r>
              <a:rPr lang="en-US" altLang="zh-CN" sz="1600" dirty="0" err="1"/>
              <a:t>len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)-1,</a:t>
            </a:r>
          </a:p>
          <a:p>
            <a:r>
              <a:rPr lang="en-US" altLang="zh-CN" sz="1600" dirty="0"/>
              <a:t>        marks={</a:t>
            </a:r>
            <a:r>
              <a:rPr lang="en-US" altLang="zh-CN" sz="1600" dirty="0" err="1"/>
              <a:t>i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df.iloc</a:t>
            </a:r>
            <a:r>
              <a:rPr lang="en-US" altLang="zh-CN" sz="1600" dirty="0"/>
              <a:t>[</a:t>
            </a:r>
            <a:r>
              <a:rPr lang="en-US" altLang="zh-CN" sz="1600" dirty="0" err="1"/>
              <a:t>i</a:t>
            </a:r>
            <a:r>
              <a:rPr lang="en-US" altLang="zh-CN" sz="1600" dirty="0"/>
              <a:t>]["Date"].</a:t>
            </a:r>
            <a:r>
              <a:rPr lang="en-US" altLang="zh-CN" sz="1600" dirty="0" err="1"/>
              <a:t>strftime</a:t>
            </a:r>
            <a:r>
              <a:rPr lang="en-US" altLang="zh-CN" sz="1600" dirty="0"/>
              <a:t>("%m-%d") for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 in </a:t>
            </a:r>
          </a:p>
          <a:p>
            <a:r>
              <a:rPr lang="en-US" altLang="zh-CN" sz="1600" dirty="0"/>
              <a:t>range(0, </a:t>
            </a:r>
            <a:r>
              <a:rPr lang="en-US" altLang="zh-CN" sz="1600" dirty="0" err="1"/>
              <a:t>len</a:t>
            </a:r>
            <a:r>
              <a:rPr lang="en-US" altLang="zh-CN" sz="1600" dirty="0"/>
              <a:t>(</a:t>
            </a:r>
            <a:r>
              <a:rPr lang="en-US" altLang="zh-CN" sz="1600" dirty="0" err="1"/>
              <a:t>df</a:t>
            </a:r>
            <a:r>
              <a:rPr lang="en-US" altLang="zh-CN" sz="1600" dirty="0"/>
              <a:t>), 30)},</a:t>
            </a:r>
          </a:p>
          <a:p>
            <a:r>
              <a:rPr lang="en-US" altLang="zh-CN" sz="1600" dirty="0"/>
              <a:t>        tooltip={"placement": "bottom", "</a:t>
            </a:r>
            <a:r>
              <a:rPr lang="en-US" altLang="zh-CN" sz="1600" dirty="0" err="1"/>
              <a:t>always_visible</a:t>
            </a:r>
            <a:r>
              <a:rPr lang="en-US" altLang="zh-CN" sz="1600" dirty="0"/>
              <a:t>": False}</a:t>
            </a:r>
          </a:p>
          <a:p>
            <a:r>
              <a:rPr lang="en-US" altLang="zh-CN" sz="1600" dirty="0"/>
              <a:t>    ),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dcc.Graph</a:t>
            </a:r>
            <a:r>
              <a:rPr lang="en-US" altLang="zh-CN" sz="1600" dirty="0"/>
              <a:t>(id='</a:t>
            </a:r>
            <a:r>
              <a:rPr lang="en-US" altLang="zh-CN" sz="1600" dirty="0" err="1"/>
              <a:t>btc</a:t>
            </a:r>
            <a:r>
              <a:rPr lang="en-US" altLang="zh-CN" sz="1600" dirty="0"/>
              <a:t>-price-graph')</a:t>
            </a:r>
          </a:p>
          <a:p>
            <a:r>
              <a:rPr lang="en-US" altLang="zh-CN" sz="1600" dirty="0"/>
              <a:t>])</a:t>
            </a:r>
          </a:p>
          <a:p>
            <a:endParaRPr lang="en-US" altLang="zh-CN" sz="1600" dirty="0"/>
          </a:p>
          <a:p>
            <a:r>
              <a:rPr lang="en-US" altLang="zh-CN" sz="1600" dirty="0"/>
              <a:t>@app.callback(</a:t>
            </a:r>
          </a:p>
          <a:p>
            <a:r>
              <a:rPr lang="en-US" altLang="zh-CN" sz="1600" dirty="0"/>
              <a:t>    Output('</a:t>
            </a:r>
            <a:r>
              <a:rPr lang="en-US" altLang="zh-CN" sz="1600" dirty="0" err="1"/>
              <a:t>btc</a:t>
            </a:r>
            <a:r>
              <a:rPr lang="en-US" altLang="zh-CN" sz="1600" dirty="0"/>
              <a:t>-price-graph', 'figure'),</a:t>
            </a:r>
          </a:p>
          <a:p>
            <a:r>
              <a:rPr lang="en-US" altLang="zh-CN" sz="1600" dirty="0"/>
              <a:t>    Input('price-slider', 'value')</a:t>
            </a:r>
          </a:p>
          <a:p>
            <a:r>
              <a:rPr lang="en-US" altLang="zh-CN" sz="1600" dirty="0"/>
              <a:t>)</a:t>
            </a:r>
          </a:p>
          <a:p>
            <a:r>
              <a:rPr lang="en-US" altLang="zh-CN" sz="1600" dirty="0"/>
              <a:t>def </a:t>
            </a:r>
            <a:r>
              <a:rPr lang="en-US" altLang="zh-CN" sz="1600" dirty="0" err="1"/>
              <a:t>update_graph</a:t>
            </a:r>
            <a:r>
              <a:rPr lang="en-US" altLang="zh-CN" sz="1600" dirty="0"/>
              <a:t>(</a:t>
            </a:r>
            <a:r>
              <a:rPr lang="en-US" altLang="zh-CN" sz="1600" dirty="0" err="1"/>
              <a:t>selected_index</a:t>
            </a:r>
            <a:r>
              <a:rPr lang="en-US" altLang="zh-CN" sz="1600" dirty="0"/>
              <a:t>):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filtered_df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df.iloc</a:t>
            </a:r>
            <a:r>
              <a:rPr lang="en-US" altLang="zh-CN" sz="1600" dirty="0"/>
              <a:t>[:selected_index+1]</a:t>
            </a:r>
          </a:p>
          <a:p>
            <a:r>
              <a:rPr lang="en-US" altLang="zh-CN" sz="1600" dirty="0"/>
              <a:t>    fig = </a:t>
            </a:r>
            <a:r>
              <a:rPr lang="en-US" altLang="zh-CN" sz="1600" dirty="0" err="1"/>
              <a:t>px.line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filtered_df</a:t>
            </a:r>
            <a:r>
              <a:rPr lang="en-US" altLang="zh-CN" sz="1600" dirty="0"/>
              <a:t>, x='Date', y='Price', title='BTC </a:t>
            </a:r>
            <a:r>
              <a:rPr lang="zh-CN" altLang="en-US" sz="1600" dirty="0"/>
              <a:t>最近一年价格走势</a:t>
            </a:r>
            <a:r>
              <a:rPr lang="en-US" altLang="zh-CN" sz="1600" dirty="0"/>
              <a:t>')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fig.update_traces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line_color</a:t>
            </a:r>
            <a:r>
              <a:rPr lang="en-US" altLang="zh-CN" sz="1600" dirty="0"/>
              <a:t>='orange')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fig.update_layout</a:t>
            </a:r>
            <a:r>
              <a:rPr lang="en-US" altLang="zh-CN" sz="1600" dirty="0"/>
              <a:t>(</a:t>
            </a:r>
            <a:r>
              <a:rPr lang="en-US" altLang="zh-CN" sz="1600" dirty="0" err="1"/>
              <a:t>transition_duration</a:t>
            </a:r>
            <a:r>
              <a:rPr lang="en-US" altLang="zh-CN" sz="1600" dirty="0"/>
              <a:t>=300)</a:t>
            </a:r>
          </a:p>
          <a:p>
            <a:r>
              <a:rPr lang="en-US" altLang="zh-CN" sz="1600" dirty="0"/>
              <a:t>    return fig</a:t>
            </a:r>
          </a:p>
          <a:p>
            <a:endParaRPr lang="en-US" altLang="zh-CN" sz="1600" dirty="0"/>
          </a:p>
          <a:p>
            <a:r>
              <a:rPr lang="en-US" altLang="zh-CN" sz="1600" dirty="0"/>
              <a:t>if __name__ == '__main__':</a:t>
            </a: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app.run</a:t>
            </a:r>
            <a:r>
              <a:rPr lang="en-US" altLang="zh-CN" sz="1600" dirty="0"/>
              <a:t>(debug=True)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UMAP Dimensionality Reduction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BTC historical price sliding chart for the past year</a:t>
            </a:r>
            <a:endParaRPr dirty="0"/>
          </a:p>
        </p:txBody>
      </p:sp>
      <p:sp>
        <p:nvSpPr>
          <p:cNvPr id="9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97" name="Clustering"/>
          <p:cNvSpPr txBox="1"/>
          <p:nvPr/>
        </p:nvSpPr>
        <p:spPr>
          <a:xfrm>
            <a:off x="755809" y="213147"/>
            <a:ext cx="9502858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Clustering</a:t>
            </a:r>
          </a:p>
        </p:txBody>
      </p:sp>
      <p:pic>
        <p:nvPicPr>
          <p:cNvPr id="99" name="qletlogo_tr.png" descr="qletlogo_tr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屏幕录制 2025-07-10 232744">
            <a:hlinkClick r:id="" action="ppaction://media"/>
            <a:extLst>
              <a:ext uri="{FF2B5EF4-FFF2-40B4-BE49-F238E27FC236}">
                <a16:creationId xmlns:a16="http://schemas.microsoft.com/office/drawing/2014/main" id="{9483EC7F-8931-1CD2-0632-904F1618D8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6100" y="1439715"/>
            <a:ext cx="7872599" cy="7623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Hierarchical Clustering"/>
          <p:cNvSpPr txBox="1">
            <a:spLocks noGrp="1"/>
          </p:cNvSpPr>
          <p:nvPr>
            <p:ph type="body" idx="21"/>
          </p:nvPr>
        </p:nvSpPr>
        <p:spPr>
          <a:xfrm>
            <a:off x="768508" y="690715"/>
            <a:ext cx="11467783" cy="609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A RF example</a:t>
            </a:r>
            <a:endParaRPr dirty="0"/>
          </a:p>
        </p:txBody>
      </p:sp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05" name="Clustering"/>
          <p:cNvSpPr txBox="1"/>
          <p:nvPr/>
        </p:nvSpPr>
        <p:spPr>
          <a:xfrm>
            <a:off x="755809" y="213147"/>
            <a:ext cx="9502858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Clustering</a:t>
            </a:r>
          </a:p>
        </p:txBody>
      </p:sp>
      <p:pic>
        <p:nvPicPr>
          <p:cNvPr id="107" name="qletlogo_tr.png" descr="qletlogo_tr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0" y="8191500"/>
            <a:ext cx="494412" cy="5124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CCD3849-B2F1-B0D8-5A1D-EB15C101CB49}"/>
              </a:ext>
            </a:extLst>
          </p:cNvPr>
          <p:cNvSpPr txBox="1"/>
          <p:nvPr/>
        </p:nvSpPr>
        <p:spPr>
          <a:xfrm>
            <a:off x="755809" y="1773552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import pandas as pd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import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matplotlib.pyplot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as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plt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from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sklearn.ensemble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import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RandomForestClassifier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from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sklearn.datasets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import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load_iris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from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sklearn.model_selection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import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train_test_split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from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sklearn.metrics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import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accuracy_score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classification_report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#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加载数据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iris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load_iris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X, y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iris.data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iris.target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#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划分数据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X_train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X_test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y_train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y_test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train_test_split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(X, y,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test_size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=0.3,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random_state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=42)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#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训练模型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rf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RandomForestClassifier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n_estimators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=100,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random_state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=42)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rf.fit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X_train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y_train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#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预测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&amp;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评估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y_pred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rf.predict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X_test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print(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f"Accuracy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: {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accuracy_score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y_test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y_pred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):.2f}")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print("\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nClassification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Report:\n",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classification_report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y_test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y_pred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))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# 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可视化特征重要性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feature_importance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 =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pd.Series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rf.feature_importances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_, index=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iris.feature_names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feature_importance.sort_values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().plot(kind='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barh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', title='Feature Importance')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plt.xlabel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("Feature Importance Score")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plt.tight_layout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plt.show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B5B5B"/>
                </a:solidFill>
                <a:effectLst/>
                <a:uFillTx/>
                <a:latin typeface="Helvetica Neue Light"/>
                <a:ea typeface="Helvetica Neue Light"/>
                <a:cs typeface="Helvetica Neue Light"/>
                <a:sym typeface="Helvetica Neue Light"/>
              </a:rPr>
              <a:t>()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53CDCF-37B6-103E-E7EF-576D0967076C}"/>
              </a:ext>
            </a:extLst>
          </p:cNvPr>
          <p:cNvSpPr txBox="1"/>
          <p:nvPr/>
        </p:nvSpPr>
        <p:spPr>
          <a:xfrm>
            <a:off x="311308" y="1300570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/>
          </a:bodyPr>
          <a:lstStyle/>
          <a:p>
            <a:r>
              <a:rPr lang="en-US" altLang="zh-CN" sz="2000" dirty="0"/>
              <a:t>Below is a classic example of implementing random forest classification using Scikit-learn (Iris dataset):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5B5B5B"/>
              </a:solidFill>
              <a:effectLst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Showroom">
  <a:themeElements>
    <a:clrScheme name="Showroom">
      <a:dk1>
        <a:srgbClr val="5B5B5B"/>
      </a:dk1>
      <a:lt1>
        <a:srgbClr val="5B0031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B5B5B"/>
            </a:solidFill>
            <a:effectLst/>
            <a:uFillTx/>
            <a:latin typeface="Helvetica Neue Light"/>
            <a:ea typeface="Helvetica Neue Light"/>
            <a:cs typeface="Helvetica Neue Light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3012</Words>
  <Application>Microsoft Office PowerPoint</Application>
  <PresentationFormat>自定义</PresentationFormat>
  <Paragraphs>335</Paragraphs>
  <Slides>10</Slides>
  <Notes>8</Notes>
  <HiddenSlides>0</HiddenSlides>
  <MMClips>3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Avenir Roman</vt:lpstr>
      <vt:lpstr>Helvetica Neue</vt:lpstr>
      <vt:lpstr>Helvetica Neue Light</vt:lpstr>
      <vt:lpstr>Helvetica Neue Thin</vt:lpstr>
      <vt:lpstr>Showroom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Cindy Xu</dc:creator>
  <cp:lastModifiedBy>心怡 徐</cp:lastModifiedBy>
  <cp:revision>3</cp:revision>
  <dcterms:modified xsi:type="dcterms:W3CDTF">2025-07-11T02:11:30Z</dcterms:modified>
</cp:coreProperties>
</file>